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8" r:id="rId2"/>
    <p:sldMasterId id="2147483650" r:id="rId3"/>
  </p:sldMasterIdLst>
  <p:notesMasterIdLst>
    <p:notesMasterId r:id="rId7"/>
  </p:notesMasterIdLst>
  <p:sldIdLst>
    <p:sldId id="2466" r:id="rId4"/>
    <p:sldId id="2147473548" r:id="rId5"/>
    <p:sldId id="2147473563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F7F"/>
    <a:srgbClr val="001F5F"/>
    <a:srgbClr val="00A99B"/>
    <a:srgbClr val="FFC000"/>
    <a:srgbClr val="C52B80"/>
    <a:srgbClr val="7C5BA8"/>
    <a:srgbClr val="7814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47" autoAdjust="0"/>
  </p:normalViewPr>
  <p:slideViewPr>
    <p:cSldViewPr snapToGrid="0">
      <p:cViewPr varScale="1">
        <p:scale>
          <a:sx n="100" d="100"/>
          <a:sy n="100" d="100"/>
        </p:scale>
        <p:origin x="54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112F2-048A-4F4B-A5C2-16BBAFE3BF6A}" type="datetimeFigureOut">
              <a:rPr lang="es-ES" smtClean="0"/>
              <a:t>25/11/2024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6E709-1496-4B47-BD67-FDF4E35220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79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177FA-78A0-4042-A5D9-20B2802B2591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383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9764-9C68-7ECC-A928-C09BFB1B1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9B42697-2CA0-52F9-1817-F2024FAC9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C614AB-872A-760B-8FDB-588AAF2EF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5FE322-7927-7F3B-223E-0C52697A3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177FA-78A0-4042-A5D9-20B2802B2591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255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6440C-5C7E-952C-A5FD-0A73ADDDB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B512178-F4A9-DDF9-B477-41C7492C5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366111E-F184-24DA-6A95-525EE5E9A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929347-E745-FB94-2209-F0A5B6E85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177FA-78A0-4042-A5D9-20B2802B2591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371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702EC-D5F8-FB54-E441-453A58DAC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E7309B-00F4-4B0F-A307-17F7804C0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74E054-03B3-99D8-4B89-51B37907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D097A-4FD0-4BCA-B06A-68E07DB0A1AC}" type="datetimeFigureOut">
              <a:rPr lang="es-ES" smtClean="0"/>
              <a:t>25/11/2024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AD7CA-EEAB-F67E-B3B1-582E7EBE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C877CC-774E-2780-7BFF-94762330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1410B6-598D-4B1F-8F6A-E5017D91F2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228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CBDA1EB6-8C95-E517-3504-B54814233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51" y="5579375"/>
            <a:ext cx="2197171" cy="155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702EC-D5F8-FB54-E441-453A58DAC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E7309B-00F4-4B0F-A307-17F7804C0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74E054-03B3-99D8-4B89-51B37907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D097A-4FD0-4BCA-B06A-68E07DB0A1AC}" type="datetimeFigureOut">
              <a:rPr lang="es-ES" smtClean="0"/>
              <a:t>25/11/2024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AD7CA-EEAB-F67E-B3B1-582E7EBE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C877CC-774E-2780-7BFF-94762330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1410B6-598D-4B1F-8F6A-E5017D91F2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060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CBDA1EB6-8C95-E517-3504-B54814233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51" y="5579375"/>
            <a:ext cx="2197171" cy="155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6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68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B8F65-46CC-4C97-7C54-66B589CB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EB1F3D-10BB-BC6D-E155-772425669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097936-2985-D37E-8C9E-382078CB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83D00-EA3D-4C98-AFFA-1EF8118E4209}" type="datetimeFigureOut">
              <a:rPr lang="es-ES" smtClean="0"/>
              <a:t>25/11/2024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FE52-28B7-CB33-074B-8E6A24B7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2F9C64-CA6B-D647-10AA-B959B0A5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E349-7387-4A03-9D26-5F31918213C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651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13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E8CD9FEE-9D1F-68DB-F8F7-772FEF5C5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 b="67176"/>
          <a:stretch/>
        </p:blipFill>
        <p:spPr>
          <a:xfrm>
            <a:off x="1" y="-18473"/>
            <a:ext cx="12192000" cy="9013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3601B92-B828-1A7D-A928-206A4AC37656}"/>
              </a:ext>
            </a:extLst>
          </p:cNvPr>
          <p:cNvSpPr/>
          <p:nvPr userDrawn="1"/>
        </p:nvSpPr>
        <p:spPr>
          <a:xfrm>
            <a:off x="-1" y="-9559"/>
            <a:ext cx="12192000" cy="901338"/>
          </a:xfrm>
          <a:prstGeom prst="rect">
            <a:avLst/>
          </a:prstGeom>
          <a:solidFill>
            <a:srgbClr val="980067">
              <a:alpha val="4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Imagen 2" descr="Forma&#10;&#10;Descripción generada automáticamente">
            <a:extLst>
              <a:ext uri="{FF2B5EF4-FFF2-40B4-BE49-F238E27FC236}">
                <a16:creationId xmlns:a16="http://schemas.microsoft.com/office/drawing/2014/main" id="{2A7104F4-D945-DCB1-9B2B-9CBD548E3E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08" y="-251063"/>
            <a:ext cx="1408442" cy="12789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89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730EB3E0-DFCA-9136-DC60-1D2E732449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 b="67176"/>
          <a:stretch/>
        </p:blipFill>
        <p:spPr>
          <a:xfrm>
            <a:off x="1" y="-18473"/>
            <a:ext cx="12192000" cy="90133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A941630-C7A5-B914-28AD-6DE7490A05E3}"/>
              </a:ext>
            </a:extLst>
          </p:cNvPr>
          <p:cNvSpPr/>
          <p:nvPr userDrawn="1"/>
        </p:nvSpPr>
        <p:spPr>
          <a:xfrm>
            <a:off x="-1" y="-9559"/>
            <a:ext cx="12192000" cy="901338"/>
          </a:xfrm>
          <a:prstGeom prst="rect">
            <a:avLst/>
          </a:prstGeom>
          <a:solidFill>
            <a:srgbClr val="980067">
              <a:alpha val="4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Imagen 2" descr="Forma&#10;&#10;Descripción generada automáticamente">
            <a:extLst>
              <a:ext uri="{FF2B5EF4-FFF2-40B4-BE49-F238E27FC236}">
                <a16:creationId xmlns:a16="http://schemas.microsoft.com/office/drawing/2014/main" id="{DFB75392-3512-DDD7-36E1-799D2186BC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08" y="-251063"/>
            <a:ext cx="1408442" cy="1278969"/>
          </a:xfrm>
          <a:prstGeom prst="rect">
            <a:avLst/>
          </a:prstGeom>
          <a:ln>
            <a:noFill/>
          </a:ln>
        </p:spPr>
      </p:pic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FD5BA63D-09F0-CDCC-5AB1-6F7A8C2A61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51622" r="346" b="38656"/>
          <a:stretch/>
        </p:blipFill>
        <p:spPr>
          <a:xfrm>
            <a:off x="0" y="6259810"/>
            <a:ext cx="12192000" cy="5981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7B9FB6-5F86-4175-EC03-0C53741408E8}"/>
              </a:ext>
            </a:extLst>
          </p:cNvPr>
          <p:cNvSpPr txBox="1"/>
          <p:nvPr userDrawn="1"/>
        </p:nvSpPr>
        <p:spPr>
          <a:xfrm>
            <a:off x="10291354" y="6359389"/>
            <a:ext cx="380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Gotham Narrow Book" pitchFamily="50" charset="0"/>
              </a:rPr>
              <a:t>#DES2025</a:t>
            </a:r>
          </a:p>
        </p:txBody>
      </p:sp>
    </p:spTree>
    <p:extLst>
      <p:ext uri="{BB962C8B-B14F-4D97-AF65-F5344CB8AC3E}">
        <p14:creationId xmlns:p14="http://schemas.microsoft.com/office/powerpoint/2010/main" val="182445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E7FADBB5-5BD7-BA8A-B1CC-9F35003162E3}"/>
              </a:ext>
            </a:extLst>
          </p:cNvPr>
          <p:cNvSpPr/>
          <p:nvPr/>
        </p:nvSpPr>
        <p:spPr>
          <a:xfrm>
            <a:off x="-76471" y="-72357"/>
            <a:ext cx="12268471" cy="7032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EDFC9DA2-5C7A-67A3-4D00-8FF7D1C10996}"/>
              </a:ext>
            </a:extLst>
          </p:cNvPr>
          <p:cNvSpPr/>
          <p:nvPr/>
        </p:nvSpPr>
        <p:spPr>
          <a:xfrm>
            <a:off x="1781109" y="4127259"/>
            <a:ext cx="1421027" cy="406494"/>
          </a:xfrm>
          <a:prstGeom prst="roundRect">
            <a:avLst/>
          </a:prstGeom>
          <a:solidFill>
            <a:srgbClr val="015A92"/>
          </a:solidFill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56F8B15-2970-8810-F331-50CDBC384819}"/>
              </a:ext>
            </a:extLst>
          </p:cNvPr>
          <p:cNvSpPr/>
          <p:nvPr/>
        </p:nvSpPr>
        <p:spPr>
          <a:xfrm>
            <a:off x="1739124" y="818621"/>
            <a:ext cx="1421027" cy="44172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BA59EE8-F2F6-352B-9B33-69561E6A3CE0}"/>
              </a:ext>
            </a:extLst>
          </p:cNvPr>
          <p:cNvSpPr/>
          <p:nvPr/>
        </p:nvSpPr>
        <p:spPr>
          <a:xfrm>
            <a:off x="1747857" y="1350547"/>
            <a:ext cx="1421027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435A962-9062-3D93-9507-F3FB2C515FE1}"/>
              </a:ext>
            </a:extLst>
          </p:cNvPr>
          <p:cNvSpPr/>
          <p:nvPr/>
        </p:nvSpPr>
        <p:spPr>
          <a:xfrm>
            <a:off x="1736293" y="2330079"/>
            <a:ext cx="1421027" cy="363412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5B140D7-3364-FD8E-6550-D2A9314855A3}"/>
              </a:ext>
            </a:extLst>
          </p:cNvPr>
          <p:cNvSpPr/>
          <p:nvPr/>
        </p:nvSpPr>
        <p:spPr>
          <a:xfrm>
            <a:off x="1735187" y="3178080"/>
            <a:ext cx="1421027" cy="401879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F371267-5F22-30AC-D06E-D4D1AA8CB076}"/>
              </a:ext>
            </a:extLst>
          </p:cNvPr>
          <p:cNvSpPr/>
          <p:nvPr/>
        </p:nvSpPr>
        <p:spPr>
          <a:xfrm>
            <a:off x="1777535" y="4612974"/>
            <a:ext cx="1398604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C9D83D2-AD2E-6DA0-EEA6-E5D633A0FA05}"/>
              </a:ext>
            </a:extLst>
          </p:cNvPr>
          <p:cNvSpPr/>
          <p:nvPr/>
        </p:nvSpPr>
        <p:spPr>
          <a:xfrm>
            <a:off x="1770199" y="5675100"/>
            <a:ext cx="1402516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19DE026-5A89-3292-1B81-F9E302A5E6F3}"/>
              </a:ext>
            </a:extLst>
          </p:cNvPr>
          <p:cNvSpPr/>
          <p:nvPr/>
        </p:nvSpPr>
        <p:spPr>
          <a:xfrm>
            <a:off x="3266088" y="450667"/>
            <a:ext cx="1377094" cy="331450"/>
          </a:xfrm>
          <a:prstGeom prst="roundRect">
            <a:avLst/>
          </a:prstGeom>
          <a:solidFill>
            <a:srgbClr val="00A99B"/>
          </a:solidFill>
          <a:ln w="38100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9B940009-B551-A97C-102F-BEB9F5C0BFFF}"/>
              </a:ext>
            </a:extLst>
          </p:cNvPr>
          <p:cNvSpPr/>
          <p:nvPr/>
        </p:nvSpPr>
        <p:spPr>
          <a:xfrm>
            <a:off x="3240919" y="833412"/>
            <a:ext cx="1421028" cy="4414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AI IN BANKING: FROM TRANSACTIONS TO TRANSFORMATIONS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5A2972A-77B6-6759-E342-E837F6C781FD}"/>
              </a:ext>
            </a:extLst>
          </p:cNvPr>
          <p:cNvSpPr/>
          <p:nvPr/>
        </p:nvSpPr>
        <p:spPr>
          <a:xfrm>
            <a:off x="3240270" y="1362827"/>
            <a:ext cx="1413266" cy="4547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>
                <a:solidFill>
                  <a:srgbClr val="000000"/>
                </a:solidFill>
              </a:rPr>
              <a:t>INSURTECH: THE AI-DRIVEN FUTURE OF RISK AND REWARD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BDC3407D-ED3F-323A-68DA-1DA563B38CA0}"/>
              </a:ext>
            </a:extLst>
          </p:cNvPr>
          <p:cNvSpPr/>
          <p:nvPr/>
        </p:nvSpPr>
        <p:spPr>
          <a:xfrm>
            <a:off x="3235826" y="3207996"/>
            <a:ext cx="1438765" cy="37196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 err="1">
                <a:solidFill>
                  <a:srgbClr val="000000"/>
                </a:solidFill>
              </a:rPr>
              <a:t>AIoT</a:t>
            </a:r>
            <a:r>
              <a:rPr lang="en-US" sz="650" b="1" dirty="0">
                <a:solidFill>
                  <a:srgbClr val="000000"/>
                </a:solidFill>
              </a:rPr>
              <a:t> AND EMOBILITY: DRIVING THE INDUSTRY 5.0 REVOLUTION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6349306F-DB57-0354-86C7-FD63285DDA2D}"/>
              </a:ext>
            </a:extLst>
          </p:cNvPr>
          <p:cNvSpPr/>
          <p:nvPr/>
        </p:nvSpPr>
        <p:spPr>
          <a:xfrm>
            <a:off x="1777535" y="6230395"/>
            <a:ext cx="1412343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4B329AFF-A01D-74B5-8114-CFEB06151E4B}"/>
              </a:ext>
            </a:extLst>
          </p:cNvPr>
          <p:cNvSpPr/>
          <p:nvPr/>
        </p:nvSpPr>
        <p:spPr>
          <a:xfrm>
            <a:off x="3235826" y="2307467"/>
            <a:ext cx="1426121" cy="386024"/>
          </a:xfrm>
          <a:prstGeom prst="roundRect">
            <a:avLst/>
          </a:prstGeom>
          <a:solidFill>
            <a:srgbClr val="00A99B"/>
          </a:solidFill>
          <a:ln w="38100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chemeClr val="bg1"/>
              </a:solidFill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25DE21E2-8A43-92EE-67D5-41D0AE7C0CFE}"/>
              </a:ext>
            </a:extLst>
          </p:cNvPr>
          <p:cNvSpPr/>
          <p:nvPr/>
        </p:nvSpPr>
        <p:spPr>
          <a:xfrm>
            <a:off x="3250540" y="2748852"/>
            <a:ext cx="1423654" cy="3938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650" b="1" dirty="0">
                <a:solidFill>
                  <a:srgbClr val="000000"/>
                </a:solidFill>
              </a:rPr>
              <a:t>SMART FACTORIES: AI-POWERED MANUFACTURING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F0A298D0-4329-6139-B64D-91D668CF36D1}"/>
              </a:ext>
            </a:extLst>
          </p:cNvPr>
          <p:cNvSpPr/>
          <p:nvPr/>
        </p:nvSpPr>
        <p:spPr>
          <a:xfrm>
            <a:off x="4750399" y="464439"/>
            <a:ext cx="1421027" cy="310709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3848D751-D635-802C-6FC3-EE935AB042CE}"/>
              </a:ext>
            </a:extLst>
          </p:cNvPr>
          <p:cNvSpPr/>
          <p:nvPr/>
        </p:nvSpPr>
        <p:spPr>
          <a:xfrm>
            <a:off x="4742009" y="837663"/>
            <a:ext cx="1436566" cy="4414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650" b="1">
                <a:solidFill>
                  <a:srgbClr val="000000"/>
                </a:solidFill>
              </a:rPr>
              <a:t>AI VS. CYBERCRIME: THE ULTIMATE BATTLE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0698E740-D520-34E7-BF19-4F23EAC23CFB}"/>
              </a:ext>
            </a:extLst>
          </p:cNvPr>
          <p:cNvSpPr/>
          <p:nvPr/>
        </p:nvSpPr>
        <p:spPr>
          <a:xfrm>
            <a:off x="4733084" y="1369486"/>
            <a:ext cx="1452657" cy="4333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>
                <a:solidFill>
                  <a:srgbClr val="000000"/>
                </a:solidFill>
              </a:rPr>
              <a:t>SECURING THE CLOUD: THE NEW FRONTIER OF CYBER DEFENSE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5FB58CB2-F1BB-33E4-5510-1F58680BF9D4}"/>
              </a:ext>
            </a:extLst>
          </p:cNvPr>
          <p:cNvSpPr/>
          <p:nvPr/>
        </p:nvSpPr>
        <p:spPr>
          <a:xfrm>
            <a:off x="4739619" y="3207905"/>
            <a:ext cx="1421027" cy="3873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2026 CYBERSECURITY TRENDS: PREPARING FOR THE NEXT BIG THREAT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5F16AA4A-DC50-0657-7583-05D7595FAAE9}"/>
              </a:ext>
            </a:extLst>
          </p:cNvPr>
          <p:cNvSpPr/>
          <p:nvPr/>
        </p:nvSpPr>
        <p:spPr>
          <a:xfrm>
            <a:off x="4750400" y="2291086"/>
            <a:ext cx="1437764" cy="39250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FIGHTING PHISHING: HOW TO SPOT SCAMS BEFORE THEY STRIKE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396ADE2B-A59A-AC5A-950E-6D91517A2A51}"/>
              </a:ext>
            </a:extLst>
          </p:cNvPr>
          <p:cNvSpPr/>
          <p:nvPr/>
        </p:nvSpPr>
        <p:spPr>
          <a:xfrm>
            <a:off x="4762388" y="2748851"/>
            <a:ext cx="1421027" cy="4151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QUANTUM COMPUTING AND CYBERSECURITY: THE NEXT EVOLUTION IN DATA PROTECTION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893B3776-0FAD-D1ED-F80A-9CE21972030F}"/>
              </a:ext>
            </a:extLst>
          </p:cNvPr>
          <p:cNvSpPr/>
          <p:nvPr/>
        </p:nvSpPr>
        <p:spPr>
          <a:xfrm>
            <a:off x="3274932" y="4605303"/>
            <a:ext cx="1421027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r>
              <a:rPr lang="en-US" sz="650" b="1" dirty="0">
                <a:solidFill>
                  <a:srgbClr val="000000"/>
                </a:solidFill>
              </a:rPr>
              <a:t>HOSPITALITY REIMAGINED: DIGITAL TRENDS REDEFINING GUEST EXPERIENCES</a:t>
            </a:r>
            <a:endParaRPr lang="ca-ES" sz="650" b="1" dirty="0">
              <a:solidFill>
                <a:srgbClr val="000000"/>
              </a:solidFill>
            </a:endParaRPr>
          </a:p>
          <a:p>
            <a:pPr algn="ctr"/>
            <a:endParaRPr lang="en-US" sz="650" b="1" dirty="0">
              <a:solidFill>
                <a:srgbClr val="000000"/>
              </a:solidFill>
            </a:endParaRP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EA2356F6-E0CF-1496-A23C-28150592A992}"/>
              </a:ext>
            </a:extLst>
          </p:cNvPr>
          <p:cNvSpPr/>
          <p:nvPr/>
        </p:nvSpPr>
        <p:spPr>
          <a:xfrm>
            <a:off x="3274932" y="5133733"/>
            <a:ext cx="1421027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TECH-DRIVEN TOURISM: THE FUTURE IS NOW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CC6DF8B-96B4-4B29-E008-107DE1D31F2C}"/>
              </a:ext>
            </a:extLst>
          </p:cNvPr>
          <p:cNvSpPr/>
          <p:nvPr/>
        </p:nvSpPr>
        <p:spPr>
          <a:xfrm>
            <a:off x="3266557" y="5657179"/>
            <a:ext cx="1421027" cy="469299"/>
          </a:xfrm>
          <a:prstGeom prst="roundRect">
            <a:avLst/>
          </a:prstGeom>
          <a:solidFill>
            <a:srgbClr val="00A99B"/>
          </a:solidFill>
          <a:ln w="38100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ENTERTAINMENT &amp; SPORTS</a:t>
            </a:r>
            <a:endParaRPr lang="ca-ES" sz="800" b="1" dirty="0">
              <a:solidFill>
                <a:schemeClr val="bg1"/>
              </a:solidFill>
            </a:endParaRP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135E5F1F-1607-764C-0A8A-814E8F50A832}"/>
              </a:ext>
            </a:extLst>
          </p:cNvPr>
          <p:cNvSpPr/>
          <p:nvPr/>
        </p:nvSpPr>
        <p:spPr>
          <a:xfrm>
            <a:off x="4775510" y="4104850"/>
            <a:ext cx="1421027" cy="406494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A201EF59-3763-7872-BB0C-15C431E2CF07}"/>
              </a:ext>
            </a:extLst>
          </p:cNvPr>
          <p:cNvSpPr/>
          <p:nvPr/>
        </p:nvSpPr>
        <p:spPr>
          <a:xfrm>
            <a:off x="4757548" y="4601506"/>
            <a:ext cx="1430616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650" b="1" dirty="0">
                <a:solidFill>
                  <a:srgbClr val="000000"/>
                </a:solidFill>
              </a:rPr>
              <a:t>TECH-POWERED </a:t>
            </a:r>
            <a:r>
              <a:rPr lang="ca-ES" sz="650" b="1" dirty="0" err="1">
                <a:solidFill>
                  <a:srgbClr val="000000"/>
                </a:solidFill>
              </a:rPr>
              <a:t>CDOs</a:t>
            </a:r>
            <a:r>
              <a:rPr lang="ca-ES" sz="650" b="1" dirty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ca-ES" sz="650" b="1" dirty="0">
                <a:solidFill>
                  <a:srgbClr val="000000"/>
                </a:solidFill>
              </a:rPr>
              <a:t>SUCESS STORIES FROM TOP VISIONARIES</a:t>
            </a: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58F6913A-7158-8953-2960-5362B78FF9A1}"/>
              </a:ext>
            </a:extLst>
          </p:cNvPr>
          <p:cNvSpPr/>
          <p:nvPr/>
        </p:nvSpPr>
        <p:spPr>
          <a:xfrm>
            <a:off x="4775510" y="5133733"/>
            <a:ext cx="1421027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THE DATA REVOLUTION: HOW AI AND DATA MESH WILL TRANSFORM YOUR ORGANIZATION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FDA13AB2-3A3B-CB82-0F5F-980C4093CE96}"/>
              </a:ext>
            </a:extLst>
          </p:cNvPr>
          <p:cNvSpPr/>
          <p:nvPr/>
        </p:nvSpPr>
        <p:spPr>
          <a:xfrm>
            <a:off x="4757547" y="6224515"/>
            <a:ext cx="1421027" cy="4832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FROM DATA CHAOS TO CLARITY: CLOUD, AI, AND QUANTUM COMPUTING LEADING THE WAY IN 2026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34DF6F0-DBDF-7F4F-6F61-95425C29B183}"/>
              </a:ext>
            </a:extLst>
          </p:cNvPr>
          <p:cNvSpPr/>
          <p:nvPr/>
        </p:nvSpPr>
        <p:spPr>
          <a:xfrm>
            <a:off x="4754410" y="5671729"/>
            <a:ext cx="1442127" cy="450897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800" b="1" dirty="0">
              <a:solidFill>
                <a:schemeClr val="bg1"/>
              </a:solidFill>
            </a:endParaRPr>
          </a:p>
          <a:p>
            <a:pPr algn="ctr"/>
            <a:r>
              <a:rPr lang="ca-ES" sz="800" b="1" dirty="0">
                <a:solidFill>
                  <a:schemeClr val="bg1"/>
                </a:solidFill>
              </a:rPr>
              <a:t>DATA SERIES</a:t>
            </a:r>
          </a:p>
          <a:p>
            <a:pPr algn="ctr"/>
            <a:endParaRPr lang="ca-ES" sz="800" b="1" dirty="0">
              <a:solidFill>
                <a:schemeClr val="bg1"/>
              </a:solidFill>
            </a:endParaRP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AA3121E7-8F8E-60F8-9BB4-5500DFD32A6C}"/>
              </a:ext>
            </a:extLst>
          </p:cNvPr>
          <p:cNvSpPr/>
          <p:nvPr/>
        </p:nvSpPr>
        <p:spPr>
          <a:xfrm>
            <a:off x="6347644" y="452194"/>
            <a:ext cx="1421027" cy="296286"/>
          </a:xfrm>
          <a:prstGeom prst="roundRect">
            <a:avLst/>
          </a:prstGeom>
          <a:solidFill>
            <a:srgbClr val="C52B80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rgbClr val="000000"/>
              </a:solidFill>
            </a:endParaRPr>
          </a:p>
          <a:p>
            <a:pPr algn="ctr"/>
            <a:endParaRPr lang="ca-ES" sz="800" b="1" dirty="0"/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89F4294A-B7CA-9EE0-BF43-7BFCBDF13B1F}"/>
              </a:ext>
            </a:extLst>
          </p:cNvPr>
          <p:cNvSpPr/>
          <p:nvPr/>
        </p:nvSpPr>
        <p:spPr>
          <a:xfrm>
            <a:off x="6340999" y="811294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GENERATIVE AI: CREATING CONTENT THAT SELLS ITSELF IN 2026</a:t>
            </a:r>
            <a:endParaRPr lang="ca-ES" sz="650" b="1" dirty="0"/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868B93EE-B007-104F-4472-70F14CD2BE08}"/>
              </a:ext>
            </a:extLst>
          </p:cNvPr>
          <p:cNvSpPr/>
          <p:nvPr/>
        </p:nvSpPr>
        <p:spPr>
          <a:xfrm>
            <a:off x="6340999" y="1339124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PREDICTIVE MARKETING: LET AI ANTICIPATE YOUR CUSTOMERS' EVERY MOVE!</a:t>
            </a:r>
            <a:endParaRPr lang="ca-ES" sz="650" b="1" dirty="0"/>
          </a:p>
        </p:txBody>
      </p:sp>
      <p:sp>
        <p:nvSpPr>
          <p:cNvPr id="83" name="Rectángulo: esquinas redondeadas 82">
            <a:extLst>
              <a:ext uri="{FF2B5EF4-FFF2-40B4-BE49-F238E27FC236}">
                <a16:creationId xmlns:a16="http://schemas.microsoft.com/office/drawing/2014/main" id="{B6BD4D1E-7513-0A72-0B31-A9BED3081255}"/>
              </a:ext>
            </a:extLst>
          </p:cNvPr>
          <p:cNvSpPr/>
          <p:nvPr/>
        </p:nvSpPr>
        <p:spPr>
          <a:xfrm>
            <a:off x="6340999" y="1876954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AI-POWERED HYPER-PERSONALIZATION: A CASE STUDY</a:t>
            </a:r>
            <a:endParaRPr lang="ca-ES" sz="650" b="1" dirty="0"/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id="{02C00937-D866-7D47-1527-67EF7E3538FF}"/>
              </a:ext>
            </a:extLst>
          </p:cNvPr>
          <p:cNvSpPr/>
          <p:nvPr/>
        </p:nvSpPr>
        <p:spPr>
          <a:xfrm>
            <a:off x="6363254" y="2418512"/>
            <a:ext cx="1421027" cy="521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MIXING REALITIES: AI-POWERED AR/XR EXPERIENCES FOR THE NEXT DECADE</a:t>
            </a:r>
            <a:endParaRPr lang="ca-ES" sz="650" b="1" dirty="0"/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id="{0DEBE251-A0C6-518F-C0A7-2594E5C2CCF3}"/>
              </a:ext>
            </a:extLst>
          </p:cNvPr>
          <p:cNvSpPr/>
          <p:nvPr/>
        </p:nvSpPr>
        <p:spPr>
          <a:xfrm>
            <a:off x="6340999" y="3055592"/>
            <a:ext cx="1421027" cy="5316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>
                <a:solidFill>
                  <a:srgbClr val="000000"/>
                </a:solidFill>
              </a:rPr>
              <a:t>REAL-TIME MARKETING: HOW AI CAN ADAPT CAMPAIGNS IN THE MOMENT</a:t>
            </a:r>
            <a:endParaRPr lang="ca-ES" sz="650" b="1" dirty="0"/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A8C2D5E5-3FA3-B9D3-5EC8-26611891C905}"/>
              </a:ext>
            </a:extLst>
          </p:cNvPr>
          <p:cNvSpPr/>
          <p:nvPr/>
        </p:nvSpPr>
        <p:spPr>
          <a:xfrm>
            <a:off x="7875502" y="443485"/>
            <a:ext cx="1414179" cy="311932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/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48ECB8D2-CBF0-36C0-43F4-7F8B0F6A5AB6}"/>
              </a:ext>
            </a:extLst>
          </p:cNvPr>
          <p:cNvSpPr/>
          <p:nvPr/>
        </p:nvSpPr>
        <p:spPr>
          <a:xfrm>
            <a:off x="7857190" y="826940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INNOVAR O MORIR: ESTRATEGIAS CLAVE PARA LAS PYMES DEL FUTURO</a:t>
            </a:r>
            <a:endParaRPr lang="ca-ES" sz="650" b="1" dirty="0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F11E084E-B421-B142-AEEF-ECD8B1EFBD2D}"/>
              </a:ext>
            </a:extLst>
          </p:cNvPr>
          <p:cNvSpPr/>
          <p:nvPr/>
        </p:nvSpPr>
        <p:spPr>
          <a:xfrm>
            <a:off x="7857190" y="1354770"/>
            <a:ext cx="1421027" cy="4480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ACELERA TU CRECIMIENTO: FINANCIACIÓN Y OPORTUNIDADES PARA LAS PYMES EN 2026</a:t>
            </a:r>
            <a:endParaRPr lang="ca-ES" sz="650" b="1" dirty="0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B8F32BBA-03FF-8820-C88A-1636A9AB6D85}"/>
              </a:ext>
            </a:extLst>
          </p:cNvPr>
          <p:cNvSpPr/>
          <p:nvPr/>
        </p:nvSpPr>
        <p:spPr>
          <a:xfrm>
            <a:off x="7849011" y="2445125"/>
            <a:ext cx="1421027" cy="5160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COOPERACIÓN Y COMPETENCIA: CÓMO IMPULSAR LA EMPRESA ESPAÑOLA  EN UN MUNDO GLOBALIZADO</a:t>
            </a:r>
            <a:endParaRPr lang="ca-ES" sz="650" b="1" dirty="0"/>
          </a:p>
        </p:txBody>
      </p:sp>
      <p:sp>
        <p:nvSpPr>
          <p:cNvPr id="91" name="Rectángulo: esquinas redondeadas 90">
            <a:extLst>
              <a:ext uri="{FF2B5EF4-FFF2-40B4-BE49-F238E27FC236}">
                <a16:creationId xmlns:a16="http://schemas.microsoft.com/office/drawing/2014/main" id="{7EB100E6-342E-5F1F-7697-6DB0DE61C4F3}"/>
              </a:ext>
            </a:extLst>
          </p:cNvPr>
          <p:cNvSpPr/>
          <p:nvPr/>
        </p:nvSpPr>
        <p:spPr>
          <a:xfrm>
            <a:off x="7857190" y="3072416"/>
            <a:ext cx="1421027" cy="5075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EL TEJIDO EMPRESARIAL ESPAÑOL EN 2026: INNOVAR, CRECER Y CONQUISTAR NUEVOS MERCADOS</a:t>
            </a:r>
            <a:endParaRPr lang="ca-ES" sz="650" b="1" dirty="0"/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id="{F5621F87-DE50-7A0E-C324-4D5058336D5C}"/>
              </a:ext>
            </a:extLst>
          </p:cNvPr>
          <p:cNvSpPr/>
          <p:nvPr/>
        </p:nvSpPr>
        <p:spPr>
          <a:xfrm>
            <a:off x="6395423" y="4091461"/>
            <a:ext cx="1392481" cy="418416"/>
          </a:xfrm>
          <a:prstGeom prst="roundRect">
            <a:avLst/>
          </a:prstGeom>
          <a:solidFill>
            <a:srgbClr val="C52B80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/>
          </a:p>
        </p:txBody>
      </p:sp>
      <p:sp>
        <p:nvSpPr>
          <p:cNvPr id="93" name="Rectángulo: esquinas redondeadas 92">
            <a:extLst>
              <a:ext uri="{FF2B5EF4-FFF2-40B4-BE49-F238E27FC236}">
                <a16:creationId xmlns:a16="http://schemas.microsoft.com/office/drawing/2014/main" id="{DCC157EC-C168-ABF8-4815-DF8C6BF87D37}"/>
              </a:ext>
            </a:extLst>
          </p:cNvPr>
          <p:cNvSpPr/>
          <p:nvPr/>
        </p:nvSpPr>
        <p:spPr>
          <a:xfrm>
            <a:off x="6353784" y="4601091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THE POWER OF CREATIVITY: INNOVATIVE CAMPAIGNS THAT STAND OUT</a:t>
            </a:r>
            <a:endParaRPr lang="ca-ES" sz="650" b="1" dirty="0"/>
          </a:p>
        </p:txBody>
      </p:sp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46BE29C4-25AD-6790-C7A4-E2960A3C7B5B}"/>
              </a:ext>
            </a:extLst>
          </p:cNvPr>
          <p:cNvSpPr/>
          <p:nvPr/>
        </p:nvSpPr>
        <p:spPr>
          <a:xfrm>
            <a:off x="6353784" y="5122175"/>
            <a:ext cx="1421027" cy="4686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FROM IDEA TO IMPACT: EUROPE'S TOP 10 CAMPAIGNS</a:t>
            </a:r>
            <a:endParaRPr lang="ca-ES" sz="650" b="1" dirty="0"/>
          </a:p>
        </p:txBody>
      </p:sp>
      <p:sp>
        <p:nvSpPr>
          <p:cNvPr id="95" name="Rectángulo: esquinas redondeadas 94">
            <a:extLst>
              <a:ext uri="{FF2B5EF4-FFF2-40B4-BE49-F238E27FC236}">
                <a16:creationId xmlns:a16="http://schemas.microsoft.com/office/drawing/2014/main" id="{16078659-141C-FB15-7748-C0E659885C99}"/>
              </a:ext>
            </a:extLst>
          </p:cNvPr>
          <p:cNvSpPr/>
          <p:nvPr/>
        </p:nvSpPr>
        <p:spPr>
          <a:xfrm>
            <a:off x="6340999" y="5668320"/>
            <a:ext cx="1421027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THE FUTURE OF MARKETING: AI, DATA, AND THE CAMPAIGNS THAT DELIVER RESULTS</a:t>
            </a:r>
            <a:endParaRPr lang="ca-ES" sz="650" b="1" dirty="0"/>
          </a:p>
        </p:txBody>
      </p:sp>
      <p:sp>
        <p:nvSpPr>
          <p:cNvPr id="96" name="Rectángulo: esquinas redondeadas 95">
            <a:extLst>
              <a:ext uri="{FF2B5EF4-FFF2-40B4-BE49-F238E27FC236}">
                <a16:creationId xmlns:a16="http://schemas.microsoft.com/office/drawing/2014/main" id="{7639D6B9-036E-0F28-78BF-5919BD77FE7C}"/>
              </a:ext>
            </a:extLst>
          </p:cNvPr>
          <p:cNvSpPr/>
          <p:nvPr/>
        </p:nvSpPr>
        <p:spPr>
          <a:xfrm>
            <a:off x="6340999" y="6239591"/>
            <a:ext cx="1421027" cy="4681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SMART CAMPAIGNS, SMARTER AI: THE FUTURE OF PERSONALIZED MARKETING</a:t>
            </a:r>
            <a:endParaRPr lang="ca-ES" sz="650" b="1" dirty="0"/>
          </a:p>
        </p:txBody>
      </p:sp>
      <p:sp>
        <p:nvSpPr>
          <p:cNvPr id="97" name="Rectángulo: esquinas redondeadas 96">
            <a:extLst>
              <a:ext uri="{FF2B5EF4-FFF2-40B4-BE49-F238E27FC236}">
                <a16:creationId xmlns:a16="http://schemas.microsoft.com/office/drawing/2014/main" id="{FF52E584-9D9C-82AD-2382-7F1F09719025}"/>
              </a:ext>
            </a:extLst>
          </p:cNvPr>
          <p:cNvSpPr/>
          <p:nvPr/>
        </p:nvSpPr>
        <p:spPr>
          <a:xfrm>
            <a:off x="7855869" y="4091120"/>
            <a:ext cx="1421027" cy="420224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98" name="Rectángulo: esquinas redondeadas 97">
            <a:extLst>
              <a:ext uri="{FF2B5EF4-FFF2-40B4-BE49-F238E27FC236}">
                <a16:creationId xmlns:a16="http://schemas.microsoft.com/office/drawing/2014/main" id="{79DE56A7-8A3A-6DFD-5E98-C300ADE0FD25}"/>
              </a:ext>
            </a:extLst>
          </p:cNvPr>
          <p:cNvSpPr/>
          <p:nvPr/>
        </p:nvSpPr>
        <p:spPr>
          <a:xfrm>
            <a:off x="7868654" y="4597238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DEL CONCEPTO A LA REALIDAD: INNOVACIÓN QUE FUNCIONA EN LA PYME</a:t>
            </a:r>
            <a:endParaRPr lang="ca-ES" sz="650" b="1" dirty="0"/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5211688C-4413-C382-FA99-20BBE4D4D5EE}"/>
              </a:ext>
            </a:extLst>
          </p:cNvPr>
          <p:cNvSpPr/>
          <p:nvPr/>
        </p:nvSpPr>
        <p:spPr>
          <a:xfrm>
            <a:off x="7868654" y="5118323"/>
            <a:ext cx="1421027" cy="4686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chemeClr val="tx1"/>
                </a:solidFill>
              </a:rPr>
              <a:t>CIBERSEGURIDAD Y DATA: LAS CLAVES PARA UNA PYME SOSTENIBLE EN EL FUTURO DIGITAL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100" name="Rectángulo: esquinas redondeadas 99">
            <a:extLst>
              <a:ext uri="{FF2B5EF4-FFF2-40B4-BE49-F238E27FC236}">
                <a16:creationId xmlns:a16="http://schemas.microsoft.com/office/drawing/2014/main" id="{BAE9FDCC-97CE-BF76-C420-B91EBAE1225A}"/>
              </a:ext>
            </a:extLst>
          </p:cNvPr>
          <p:cNvSpPr/>
          <p:nvPr/>
        </p:nvSpPr>
        <p:spPr>
          <a:xfrm>
            <a:off x="7855869" y="5664468"/>
            <a:ext cx="1421027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TECNOLOGÍAS DISRUPTIVAS PARA LA PYME EN 2026: IA, CLOUD, BLOCKCHAIN Y 5G</a:t>
            </a:r>
            <a:endParaRPr lang="ca-ES" sz="650" b="1" dirty="0"/>
          </a:p>
        </p:txBody>
      </p:sp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id="{E0955DCB-D2BD-08E7-41D4-3ECF641A7E97}"/>
              </a:ext>
            </a:extLst>
          </p:cNvPr>
          <p:cNvSpPr/>
          <p:nvPr/>
        </p:nvSpPr>
        <p:spPr>
          <a:xfrm>
            <a:off x="7855869" y="6226502"/>
            <a:ext cx="1421027" cy="4880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CASOS QUE LO LOGRAN: INNOVACIÓN DISRUPTIVA EN LA EMPRESA ESPAÑOLA</a:t>
            </a:r>
            <a:endParaRPr lang="ca-ES" sz="650" b="1" dirty="0"/>
          </a:p>
        </p:txBody>
      </p:sp>
      <p:sp>
        <p:nvSpPr>
          <p:cNvPr id="103" name="Rectángulo: esquinas redondeadas 102">
            <a:extLst>
              <a:ext uri="{FF2B5EF4-FFF2-40B4-BE49-F238E27FC236}">
                <a16:creationId xmlns:a16="http://schemas.microsoft.com/office/drawing/2014/main" id="{CFEFD685-1A16-7A32-75C2-C722DE6B0714}"/>
              </a:ext>
            </a:extLst>
          </p:cNvPr>
          <p:cNvSpPr/>
          <p:nvPr/>
        </p:nvSpPr>
        <p:spPr>
          <a:xfrm>
            <a:off x="1746573" y="3698503"/>
            <a:ext cx="10412835" cy="363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952" b="1" dirty="0">
              <a:solidFill>
                <a:srgbClr val="000000"/>
              </a:solidFill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E4A535BC-97E9-ECA9-FB87-F9C8F959E6CA}"/>
              </a:ext>
            </a:extLst>
          </p:cNvPr>
          <p:cNvSpPr txBox="1"/>
          <p:nvPr/>
        </p:nvSpPr>
        <p:spPr>
          <a:xfrm>
            <a:off x="1490362" y="80336"/>
            <a:ext cx="1966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MAIN AUDITORIUM 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0DB13257-04C6-FD8E-4F75-6F00A4EE1F30}"/>
              </a:ext>
            </a:extLst>
          </p:cNvPr>
          <p:cNvSpPr txBox="1"/>
          <p:nvPr/>
        </p:nvSpPr>
        <p:spPr>
          <a:xfrm>
            <a:off x="5848658" y="-9548"/>
            <a:ext cx="2499132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DIGITAL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MARKETING PLANET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117BCC66-30CA-715C-48F3-0EB11D6C4615}"/>
              </a:ext>
            </a:extLst>
          </p:cNvPr>
          <p:cNvSpPr txBox="1"/>
          <p:nvPr/>
        </p:nvSpPr>
        <p:spPr>
          <a:xfrm>
            <a:off x="7789369" y="29579"/>
            <a:ext cx="1421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ESPAÑA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PYME DIGITAL </a:t>
            </a:r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8B81E7FE-B477-B9AC-7326-E5836D178E7E}"/>
              </a:ext>
            </a:extLst>
          </p:cNvPr>
          <p:cNvSpPr txBox="1"/>
          <p:nvPr/>
        </p:nvSpPr>
        <p:spPr>
          <a:xfrm>
            <a:off x="4687584" y="3764903"/>
            <a:ext cx="464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/>
              <a:t>LUNCH TIME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E3228EB7-763B-A33A-E359-E023B9EC50B8}"/>
              </a:ext>
            </a:extLst>
          </p:cNvPr>
          <p:cNvSpPr txBox="1"/>
          <p:nvPr/>
        </p:nvSpPr>
        <p:spPr>
          <a:xfrm>
            <a:off x="1807183" y="877386"/>
            <a:ext cx="129479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650" b="1" dirty="0"/>
              <a:t>GLOBAL TECH AND BUSINESS TRENDS 2026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E0A100F3-C642-259D-0D6C-F2FC39C7B63D}"/>
              </a:ext>
            </a:extLst>
          </p:cNvPr>
          <p:cNvSpPr txBox="1"/>
          <p:nvPr/>
        </p:nvSpPr>
        <p:spPr>
          <a:xfrm>
            <a:off x="1700109" y="2752993"/>
            <a:ext cx="1421027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en-US" sz="650" b="1" dirty="0"/>
              <a:t>HR 4.0: WHAT EVERY CEO NEEDS TO KNOW ABOUT THE DIGITAL WORKFORCE</a:t>
            </a:r>
            <a:endParaRPr lang="ca-ES" sz="650" b="1" dirty="0"/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D0AFD609-0D38-C8B4-0B55-DA41DFD70C51}"/>
              </a:ext>
            </a:extLst>
          </p:cNvPr>
          <p:cNvSpPr txBox="1"/>
          <p:nvPr/>
        </p:nvSpPr>
        <p:spPr>
          <a:xfrm>
            <a:off x="4658791" y="502863"/>
            <a:ext cx="1597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CYBERSECURITY</a:t>
            </a: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E2CE8B5A-3F6F-8BB5-1200-66B2DCFC9527}"/>
              </a:ext>
            </a:extLst>
          </p:cNvPr>
          <p:cNvSpPr txBox="1"/>
          <p:nvPr/>
        </p:nvSpPr>
        <p:spPr>
          <a:xfrm>
            <a:off x="4691717" y="4192212"/>
            <a:ext cx="1597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CDO SUMMIT</a:t>
            </a:r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id="{C8D96652-DD76-E75C-F561-91E2DB6B85A3}"/>
              </a:ext>
            </a:extLst>
          </p:cNvPr>
          <p:cNvSpPr txBox="1"/>
          <p:nvPr/>
        </p:nvSpPr>
        <p:spPr>
          <a:xfrm>
            <a:off x="6412168" y="473845"/>
            <a:ext cx="1372113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700" b="1" dirty="0">
                <a:solidFill>
                  <a:schemeClr val="bg1"/>
                </a:solidFill>
              </a:rPr>
              <a:t>AI FOR MARKETING</a:t>
            </a:r>
          </a:p>
        </p:txBody>
      </p:sp>
      <p:sp>
        <p:nvSpPr>
          <p:cNvPr id="176" name="CuadroTexto 175">
            <a:extLst>
              <a:ext uri="{FF2B5EF4-FFF2-40B4-BE49-F238E27FC236}">
                <a16:creationId xmlns:a16="http://schemas.microsoft.com/office/drawing/2014/main" id="{69040E64-F513-C842-9884-4FD2CA016C47}"/>
              </a:ext>
            </a:extLst>
          </p:cNvPr>
          <p:cNvSpPr txBox="1"/>
          <p:nvPr/>
        </p:nvSpPr>
        <p:spPr>
          <a:xfrm>
            <a:off x="6430493" y="4117059"/>
            <a:ext cx="1266030" cy="338554"/>
          </a:xfrm>
          <a:prstGeom prst="rect">
            <a:avLst/>
          </a:prstGeom>
          <a:noFill/>
          <a:ln>
            <a:solidFill>
              <a:srgbClr val="C52B80"/>
            </a:solidFill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TOP 50 BRAND SUCCESS STORIES </a:t>
            </a: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125AB8F6-6E5E-CD02-41C4-E96F03FA8A0B}"/>
              </a:ext>
            </a:extLst>
          </p:cNvPr>
          <p:cNvSpPr txBox="1"/>
          <p:nvPr/>
        </p:nvSpPr>
        <p:spPr>
          <a:xfrm>
            <a:off x="7877514" y="431611"/>
            <a:ext cx="132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LA ACELERACIÓN DE LA PYME</a:t>
            </a:r>
          </a:p>
        </p:txBody>
      </p:sp>
      <p:sp>
        <p:nvSpPr>
          <p:cNvPr id="187" name="CuadroTexto 186">
            <a:extLst>
              <a:ext uri="{FF2B5EF4-FFF2-40B4-BE49-F238E27FC236}">
                <a16:creationId xmlns:a16="http://schemas.microsoft.com/office/drawing/2014/main" id="{4A61D46E-D588-EB6C-1EC2-0ABB81591D6B}"/>
              </a:ext>
            </a:extLst>
          </p:cNvPr>
          <p:cNvSpPr txBox="1"/>
          <p:nvPr/>
        </p:nvSpPr>
        <p:spPr>
          <a:xfrm>
            <a:off x="7729905" y="4123837"/>
            <a:ext cx="167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es-ES" sz="800" b="1" dirty="0">
                <a:solidFill>
                  <a:schemeClr val="bg1"/>
                </a:solidFill>
              </a:rPr>
              <a:t>INNOVACION EN LA PYME Y NEGOCIO DISRUPTIVO</a:t>
            </a:r>
          </a:p>
        </p:txBody>
      </p:sp>
      <p:sp>
        <p:nvSpPr>
          <p:cNvPr id="192" name="CuadroTexto 191">
            <a:extLst>
              <a:ext uri="{FF2B5EF4-FFF2-40B4-BE49-F238E27FC236}">
                <a16:creationId xmlns:a16="http://schemas.microsoft.com/office/drawing/2014/main" id="{B2E0EC2E-9566-B23B-7A8E-9319A8E60C30}"/>
              </a:ext>
            </a:extLst>
          </p:cNvPr>
          <p:cNvSpPr txBox="1"/>
          <p:nvPr/>
        </p:nvSpPr>
        <p:spPr>
          <a:xfrm>
            <a:off x="3259150" y="507479"/>
            <a:ext cx="1396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BANKING &amp; INSURANCE</a:t>
            </a:r>
          </a:p>
        </p:txBody>
      </p:sp>
      <p:sp>
        <p:nvSpPr>
          <p:cNvPr id="195" name="CuadroTexto 194">
            <a:extLst>
              <a:ext uri="{FF2B5EF4-FFF2-40B4-BE49-F238E27FC236}">
                <a16:creationId xmlns:a16="http://schemas.microsoft.com/office/drawing/2014/main" id="{1237291B-DDAF-3B32-7004-BFE35A401D84}"/>
              </a:ext>
            </a:extLst>
          </p:cNvPr>
          <p:cNvSpPr txBox="1"/>
          <p:nvPr/>
        </p:nvSpPr>
        <p:spPr>
          <a:xfrm>
            <a:off x="3156214" y="2399227"/>
            <a:ext cx="1524459" cy="1923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650" b="1" dirty="0">
                <a:solidFill>
                  <a:schemeClr val="bg1"/>
                </a:solidFill>
              </a:rPr>
              <a:t>MANUFACTURING &amp; INDUSTRY 5.0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7A3B5E9-8DB8-ED2F-42D9-B9AA44F72960}"/>
              </a:ext>
            </a:extLst>
          </p:cNvPr>
          <p:cNvSpPr txBox="1"/>
          <p:nvPr/>
        </p:nvSpPr>
        <p:spPr>
          <a:xfrm>
            <a:off x="409207" y="779451"/>
            <a:ext cx="1966310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952" b="1" dirty="0"/>
              <a:t>10.00 h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FF648E-E897-F58D-5428-91DB2B95BDD7}"/>
              </a:ext>
            </a:extLst>
          </p:cNvPr>
          <p:cNvSpPr txBox="1"/>
          <p:nvPr/>
        </p:nvSpPr>
        <p:spPr>
          <a:xfrm>
            <a:off x="410964" y="3709658"/>
            <a:ext cx="1966310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952" b="1" dirty="0"/>
              <a:t>14.00 h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81006-B138-631A-90F1-CC96003419E1}"/>
              </a:ext>
            </a:extLst>
          </p:cNvPr>
          <p:cNvSpPr txBox="1"/>
          <p:nvPr/>
        </p:nvSpPr>
        <p:spPr>
          <a:xfrm>
            <a:off x="473472" y="6442437"/>
            <a:ext cx="1966310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952" b="1" dirty="0"/>
              <a:t>18:20 h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A51801E-D65A-1201-8B4A-F464E47D9A7A}"/>
              </a:ext>
            </a:extLst>
          </p:cNvPr>
          <p:cNvSpPr/>
          <p:nvPr/>
        </p:nvSpPr>
        <p:spPr>
          <a:xfrm>
            <a:off x="1739124" y="458466"/>
            <a:ext cx="1421027" cy="286858"/>
          </a:xfrm>
          <a:prstGeom prst="roundRect">
            <a:avLst/>
          </a:prstGeom>
          <a:solidFill>
            <a:srgbClr val="015A92"/>
          </a:solidFill>
          <a:ln w="38100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B6E2A1-2962-78C6-C7C3-6039C2142336}"/>
              </a:ext>
            </a:extLst>
          </p:cNvPr>
          <p:cNvSpPr txBox="1"/>
          <p:nvPr/>
        </p:nvSpPr>
        <p:spPr>
          <a:xfrm>
            <a:off x="1707272" y="415747"/>
            <a:ext cx="1477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CEO &amp;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LEADERSHIP SUMMIT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A3D6D1-C493-9A9E-276D-4BC072842C9C}"/>
              </a:ext>
            </a:extLst>
          </p:cNvPr>
          <p:cNvSpPr txBox="1"/>
          <p:nvPr/>
        </p:nvSpPr>
        <p:spPr>
          <a:xfrm>
            <a:off x="1775637" y="4153754"/>
            <a:ext cx="143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CEO &amp; LEADERSHIP SUMMIT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FFD8FC1-BFFC-A57B-6578-2A7D123C87F8}"/>
              </a:ext>
            </a:extLst>
          </p:cNvPr>
          <p:cNvSpPr txBox="1"/>
          <p:nvPr/>
        </p:nvSpPr>
        <p:spPr>
          <a:xfrm>
            <a:off x="1726016" y="6281390"/>
            <a:ext cx="14797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650" b="1" dirty="0"/>
              <a:t>INSPIRING SESSION: SPECIAL LEADERSHIP WORKSHOP  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4268BCD0-1281-FE36-657F-A585C825CF11}"/>
              </a:ext>
            </a:extLst>
          </p:cNvPr>
          <p:cNvSpPr/>
          <p:nvPr/>
        </p:nvSpPr>
        <p:spPr>
          <a:xfrm>
            <a:off x="3280204" y="4111649"/>
            <a:ext cx="1421027" cy="406494"/>
          </a:xfrm>
          <a:prstGeom prst="roundRect">
            <a:avLst/>
          </a:prstGeom>
          <a:solidFill>
            <a:srgbClr val="00A99B"/>
          </a:solidFill>
          <a:ln w="38100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800" b="1" dirty="0">
              <a:solidFill>
                <a:srgbClr val="000000"/>
              </a:solidFill>
            </a:endParaRPr>
          </a:p>
          <a:p>
            <a:pPr algn="ctr"/>
            <a:r>
              <a:rPr lang="ca-ES" sz="800" b="1" dirty="0">
                <a:solidFill>
                  <a:schemeClr val="bg1"/>
                </a:solidFill>
              </a:rPr>
              <a:t>TOURISM &amp; HOSPITALITY</a:t>
            </a:r>
          </a:p>
          <a:p>
            <a:pPr algn="ctr"/>
            <a:endParaRPr lang="ca-ES" sz="800" b="1" dirty="0">
              <a:solidFill>
                <a:srgbClr val="000000"/>
              </a:solidFill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5C0A363F-66AF-7B03-E5A8-F814267E1323}"/>
              </a:ext>
            </a:extLst>
          </p:cNvPr>
          <p:cNvSpPr/>
          <p:nvPr/>
        </p:nvSpPr>
        <p:spPr>
          <a:xfrm>
            <a:off x="3253167" y="6223811"/>
            <a:ext cx="1421027" cy="4832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THE ENTERTAINMENT &amp; SPORTS REVOLUTION: WHERE TECH MEETS THE STAGE</a:t>
            </a:r>
            <a:endParaRPr lang="ca-ES" sz="650" b="1" dirty="0">
              <a:solidFill>
                <a:srgbClr val="000000"/>
              </a:solidFill>
            </a:endParaRPr>
          </a:p>
        </p:txBody>
      </p:sp>
      <p:grpSp>
        <p:nvGrpSpPr>
          <p:cNvPr id="148" name="object 3">
            <a:extLst>
              <a:ext uri="{FF2B5EF4-FFF2-40B4-BE49-F238E27FC236}">
                <a16:creationId xmlns:a16="http://schemas.microsoft.com/office/drawing/2014/main" id="{9DBDE0E4-1C2A-D5DC-F4C2-BD8C983083A6}"/>
              </a:ext>
            </a:extLst>
          </p:cNvPr>
          <p:cNvGrpSpPr/>
          <p:nvPr/>
        </p:nvGrpSpPr>
        <p:grpSpPr>
          <a:xfrm>
            <a:off x="9522500" y="4561567"/>
            <a:ext cx="1421130" cy="2137671"/>
            <a:chOff x="9360930" y="4588117"/>
            <a:chExt cx="1421130" cy="1998345"/>
          </a:xfrm>
        </p:grpSpPr>
        <p:sp>
          <p:nvSpPr>
            <p:cNvPr id="150" name="object 4">
              <a:extLst>
                <a:ext uri="{FF2B5EF4-FFF2-40B4-BE49-F238E27FC236}">
                  <a16:creationId xmlns:a16="http://schemas.microsoft.com/office/drawing/2014/main" id="{984DD89D-5B63-B30B-FE61-E21901630F07}"/>
                </a:ext>
              </a:extLst>
            </p:cNvPr>
            <p:cNvSpPr/>
            <p:nvPr/>
          </p:nvSpPr>
          <p:spPr>
            <a:xfrm>
              <a:off x="9360930" y="4588117"/>
              <a:ext cx="1421130" cy="1998345"/>
            </a:xfrm>
            <a:custGeom>
              <a:avLst/>
              <a:gdLst/>
              <a:ahLst/>
              <a:cxnLst/>
              <a:rect l="l" t="t" r="r" b="b"/>
              <a:pathLst>
                <a:path w="1421129" h="1998345">
                  <a:moveTo>
                    <a:pt x="0" y="236842"/>
                  </a:moveTo>
                  <a:lnTo>
                    <a:pt x="4811" y="189108"/>
                  </a:lnTo>
                  <a:lnTo>
                    <a:pt x="18611" y="144650"/>
                  </a:lnTo>
                  <a:lnTo>
                    <a:pt x="40447" y="104419"/>
                  </a:lnTo>
                  <a:lnTo>
                    <a:pt x="69367" y="69367"/>
                  </a:lnTo>
                  <a:lnTo>
                    <a:pt x="104419" y="40447"/>
                  </a:lnTo>
                  <a:lnTo>
                    <a:pt x="144650" y="18611"/>
                  </a:lnTo>
                  <a:lnTo>
                    <a:pt x="189108" y="4811"/>
                  </a:lnTo>
                  <a:lnTo>
                    <a:pt x="236842" y="0"/>
                  </a:lnTo>
                  <a:lnTo>
                    <a:pt x="1184186" y="0"/>
                  </a:lnTo>
                  <a:lnTo>
                    <a:pt x="1231916" y="4811"/>
                  </a:lnTo>
                  <a:lnTo>
                    <a:pt x="1276372" y="18611"/>
                  </a:lnTo>
                  <a:lnTo>
                    <a:pt x="1316603" y="40447"/>
                  </a:lnTo>
                  <a:lnTo>
                    <a:pt x="1351656" y="69367"/>
                  </a:lnTo>
                  <a:lnTo>
                    <a:pt x="1380577" y="104419"/>
                  </a:lnTo>
                  <a:lnTo>
                    <a:pt x="1402415" y="144650"/>
                  </a:lnTo>
                  <a:lnTo>
                    <a:pt x="1416216" y="189108"/>
                  </a:lnTo>
                  <a:lnTo>
                    <a:pt x="1421028" y="236842"/>
                  </a:lnTo>
                  <a:lnTo>
                    <a:pt x="1421028" y="1761159"/>
                  </a:lnTo>
                  <a:lnTo>
                    <a:pt x="1416216" y="1808889"/>
                  </a:lnTo>
                  <a:lnTo>
                    <a:pt x="1402415" y="1853346"/>
                  </a:lnTo>
                  <a:lnTo>
                    <a:pt x="1380577" y="1893577"/>
                  </a:lnTo>
                  <a:lnTo>
                    <a:pt x="1351656" y="1928629"/>
                  </a:lnTo>
                  <a:lnTo>
                    <a:pt x="1316603" y="1957551"/>
                  </a:lnTo>
                  <a:lnTo>
                    <a:pt x="1276372" y="1979388"/>
                  </a:lnTo>
                  <a:lnTo>
                    <a:pt x="1231916" y="1993190"/>
                  </a:lnTo>
                  <a:lnTo>
                    <a:pt x="1184186" y="1998002"/>
                  </a:lnTo>
                  <a:lnTo>
                    <a:pt x="236842" y="1998002"/>
                  </a:lnTo>
                  <a:lnTo>
                    <a:pt x="189108" y="1993190"/>
                  </a:lnTo>
                  <a:lnTo>
                    <a:pt x="144650" y="1979388"/>
                  </a:lnTo>
                  <a:lnTo>
                    <a:pt x="104419" y="1957551"/>
                  </a:lnTo>
                  <a:lnTo>
                    <a:pt x="69367" y="1928629"/>
                  </a:lnTo>
                  <a:lnTo>
                    <a:pt x="40447" y="1893577"/>
                  </a:lnTo>
                  <a:lnTo>
                    <a:pt x="18611" y="1853346"/>
                  </a:lnTo>
                  <a:lnTo>
                    <a:pt x="4811" y="1808889"/>
                  </a:lnTo>
                  <a:lnTo>
                    <a:pt x="0" y="1761159"/>
                  </a:lnTo>
                  <a:lnTo>
                    <a:pt x="0" y="236842"/>
                  </a:lnTo>
                  <a:close/>
                </a:path>
              </a:pathLst>
            </a:custGeom>
            <a:ln w="28575">
              <a:solidFill>
                <a:srgbClr val="FF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5">
              <a:extLst>
                <a:ext uri="{FF2B5EF4-FFF2-40B4-BE49-F238E27FC236}">
                  <a16:creationId xmlns:a16="http://schemas.microsoft.com/office/drawing/2014/main" id="{55E050EC-52AB-DBB6-14A3-4999E88727E0}"/>
                </a:ext>
              </a:extLst>
            </p:cNvPr>
            <p:cNvSpPr/>
            <p:nvPr/>
          </p:nvSpPr>
          <p:spPr>
            <a:xfrm>
              <a:off x="9444824" y="4728029"/>
              <a:ext cx="1256030" cy="599440"/>
            </a:xfrm>
            <a:custGeom>
              <a:avLst/>
              <a:gdLst/>
              <a:ahLst/>
              <a:cxnLst/>
              <a:rect l="l" t="t" r="r" b="b"/>
              <a:pathLst>
                <a:path w="1256029" h="599439">
                  <a:moveTo>
                    <a:pt x="1155712" y="0"/>
                  </a:moveTo>
                  <a:lnTo>
                    <a:pt x="99860" y="0"/>
                  </a:lnTo>
                  <a:lnTo>
                    <a:pt x="60993" y="7846"/>
                  </a:lnTo>
                  <a:lnTo>
                    <a:pt x="29251" y="29246"/>
                  </a:lnTo>
                  <a:lnTo>
                    <a:pt x="7848" y="60987"/>
                  </a:lnTo>
                  <a:lnTo>
                    <a:pt x="0" y="99860"/>
                  </a:lnTo>
                  <a:lnTo>
                    <a:pt x="0" y="499300"/>
                  </a:lnTo>
                  <a:lnTo>
                    <a:pt x="7848" y="538174"/>
                  </a:lnTo>
                  <a:lnTo>
                    <a:pt x="29251" y="569920"/>
                  </a:lnTo>
                  <a:lnTo>
                    <a:pt x="60993" y="591324"/>
                  </a:lnTo>
                  <a:lnTo>
                    <a:pt x="99860" y="599173"/>
                  </a:lnTo>
                  <a:lnTo>
                    <a:pt x="1155712" y="599173"/>
                  </a:lnTo>
                  <a:lnTo>
                    <a:pt x="1194586" y="591324"/>
                  </a:lnTo>
                  <a:lnTo>
                    <a:pt x="1226332" y="569920"/>
                  </a:lnTo>
                  <a:lnTo>
                    <a:pt x="1247736" y="538174"/>
                  </a:lnTo>
                  <a:lnTo>
                    <a:pt x="1255585" y="499300"/>
                  </a:lnTo>
                  <a:lnTo>
                    <a:pt x="1255585" y="99860"/>
                  </a:lnTo>
                  <a:lnTo>
                    <a:pt x="1247736" y="60987"/>
                  </a:lnTo>
                  <a:lnTo>
                    <a:pt x="1226332" y="29246"/>
                  </a:lnTo>
                  <a:lnTo>
                    <a:pt x="1194586" y="7846"/>
                  </a:lnTo>
                  <a:lnTo>
                    <a:pt x="1155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6">
              <a:extLst>
                <a:ext uri="{FF2B5EF4-FFF2-40B4-BE49-F238E27FC236}">
                  <a16:creationId xmlns:a16="http://schemas.microsoft.com/office/drawing/2014/main" id="{B2270871-B6EB-BB05-7813-EBBF4456A178}"/>
                </a:ext>
              </a:extLst>
            </p:cNvPr>
            <p:cNvSpPr/>
            <p:nvPr/>
          </p:nvSpPr>
          <p:spPr>
            <a:xfrm>
              <a:off x="9461891" y="4700828"/>
              <a:ext cx="1256030" cy="599440"/>
            </a:xfrm>
            <a:custGeom>
              <a:avLst/>
              <a:gdLst/>
              <a:ahLst/>
              <a:cxnLst/>
              <a:rect l="l" t="t" r="r" b="b"/>
              <a:pathLst>
                <a:path w="1256029" h="599439">
                  <a:moveTo>
                    <a:pt x="0" y="99860"/>
                  </a:moveTo>
                  <a:lnTo>
                    <a:pt x="7848" y="60987"/>
                  </a:lnTo>
                  <a:lnTo>
                    <a:pt x="29251" y="29246"/>
                  </a:lnTo>
                  <a:lnTo>
                    <a:pt x="60993" y="7846"/>
                  </a:lnTo>
                  <a:lnTo>
                    <a:pt x="99860" y="0"/>
                  </a:lnTo>
                  <a:lnTo>
                    <a:pt x="1155712" y="0"/>
                  </a:lnTo>
                  <a:lnTo>
                    <a:pt x="1194586" y="7846"/>
                  </a:lnTo>
                  <a:lnTo>
                    <a:pt x="1226332" y="29246"/>
                  </a:lnTo>
                  <a:lnTo>
                    <a:pt x="1247736" y="60987"/>
                  </a:lnTo>
                  <a:lnTo>
                    <a:pt x="1255585" y="99860"/>
                  </a:lnTo>
                  <a:lnTo>
                    <a:pt x="1255585" y="499300"/>
                  </a:lnTo>
                  <a:lnTo>
                    <a:pt x="1247736" y="538174"/>
                  </a:lnTo>
                  <a:lnTo>
                    <a:pt x="1226332" y="569920"/>
                  </a:lnTo>
                  <a:lnTo>
                    <a:pt x="1194586" y="591324"/>
                  </a:lnTo>
                  <a:lnTo>
                    <a:pt x="1155712" y="599173"/>
                  </a:lnTo>
                  <a:lnTo>
                    <a:pt x="99860" y="599173"/>
                  </a:lnTo>
                  <a:lnTo>
                    <a:pt x="60993" y="591324"/>
                  </a:lnTo>
                  <a:lnTo>
                    <a:pt x="29251" y="569920"/>
                  </a:lnTo>
                  <a:lnTo>
                    <a:pt x="7848" y="538174"/>
                  </a:lnTo>
                  <a:lnTo>
                    <a:pt x="0" y="499300"/>
                  </a:lnTo>
                  <a:lnTo>
                    <a:pt x="0" y="99860"/>
                  </a:lnTo>
                  <a:close/>
                </a:path>
              </a:pathLst>
            </a:custGeom>
            <a:ln w="28574">
              <a:solidFill>
                <a:srgbClr val="FF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4" name="object 81">
            <a:extLst>
              <a:ext uri="{FF2B5EF4-FFF2-40B4-BE49-F238E27FC236}">
                <a16:creationId xmlns:a16="http://schemas.microsoft.com/office/drawing/2014/main" id="{0F82F941-115C-FFE0-1BCD-D31B0AB4E4DF}"/>
              </a:ext>
            </a:extLst>
          </p:cNvPr>
          <p:cNvGrpSpPr/>
          <p:nvPr/>
        </p:nvGrpSpPr>
        <p:grpSpPr>
          <a:xfrm>
            <a:off x="9487795" y="407557"/>
            <a:ext cx="1534337" cy="356803"/>
            <a:chOff x="9361355" y="471357"/>
            <a:chExt cx="1449705" cy="344170"/>
          </a:xfrm>
        </p:grpSpPr>
        <p:sp>
          <p:nvSpPr>
            <p:cNvPr id="193" name="object 82">
              <a:extLst>
                <a:ext uri="{FF2B5EF4-FFF2-40B4-BE49-F238E27FC236}">
                  <a16:creationId xmlns:a16="http://schemas.microsoft.com/office/drawing/2014/main" id="{10E2EA9E-5395-B29D-64A1-CB28414D76EA}"/>
                </a:ext>
              </a:extLst>
            </p:cNvPr>
            <p:cNvSpPr/>
            <p:nvPr/>
          </p:nvSpPr>
          <p:spPr>
            <a:xfrm>
              <a:off x="9375643" y="485645"/>
              <a:ext cx="1421130" cy="315595"/>
            </a:xfrm>
            <a:custGeom>
              <a:avLst/>
              <a:gdLst/>
              <a:ahLst/>
              <a:cxnLst/>
              <a:rect l="l" t="t" r="r" b="b"/>
              <a:pathLst>
                <a:path w="1421129" h="315595">
                  <a:moveTo>
                    <a:pt x="1368526" y="0"/>
                  </a:moveTo>
                  <a:lnTo>
                    <a:pt x="52501" y="0"/>
                  </a:lnTo>
                  <a:lnTo>
                    <a:pt x="32066" y="4126"/>
                  </a:lnTo>
                  <a:lnTo>
                    <a:pt x="15378" y="15378"/>
                  </a:lnTo>
                  <a:lnTo>
                    <a:pt x="4126" y="32066"/>
                  </a:lnTo>
                  <a:lnTo>
                    <a:pt x="0" y="52501"/>
                  </a:lnTo>
                  <a:lnTo>
                    <a:pt x="0" y="262509"/>
                  </a:lnTo>
                  <a:lnTo>
                    <a:pt x="4126" y="282951"/>
                  </a:lnTo>
                  <a:lnTo>
                    <a:pt x="15378" y="299643"/>
                  </a:lnTo>
                  <a:lnTo>
                    <a:pt x="32066" y="310897"/>
                  </a:lnTo>
                  <a:lnTo>
                    <a:pt x="52501" y="315023"/>
                  </a:lnTo>
                  <a:lnTo>
                    <a:pt x="1368526" y="315023"/>
                  </a:lnTo>
                  <a:lnTo>
                    <a:pt x="1388961" y="310897"/>
                  </a:lnTo>
                  <a:lnTo>
                    <a:pt x="1405650" y="299643"/>
                  </a:lnTo>
                  <a:lnTo>
                    <a:pt x="1416902" y="282951"/>
                  </a:lnTo>
                  <a:lnTo>
                    <a:pt x="1421028" y="262509"/>
                  </a:lnTo>
                  <a:lnTo>
                    <a:pt x="1421028" y="52501"/>
                  </a:lnTo>
                  <a:lnTo>
                    <a:pt x="1416902" y="32066"/>
                  </a:lnTo>
                  <a:lnTo>
                    <a:pt x="1405650" y="15378"/>
                  </a:lnTo>
                  <a:lnTo>
                    <a:pt x="1388961" y="4126"/>
                  </a:lnTo>
                  <a:lnTo>
                    <a:pt x="136852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83">
              <a:extLst>
                <a:ext uri="{FF2B5EF4-FFF2-40B4-BE49-F238E27FC236}">
                  <a16:creationId xmlns:a16="http://schemas.microsoft.com/office/drawing/2014/main" id="{E60129AF-3D9E-D788-3715-777A46881858}"/>
                </a:ext>
              </a:extLst>
            </p:cNvPr>
            <p:cNvSpPr/>
            <p:nvPr/>
          </p:nvSpPr>
          <p:spPr>
            <a:xfrm>
              <a:off x="9375643" y="485645"/>
              <a:ext cx="1421130" cy="315595"/>
            </a:xfrm>
            <a:custGeom>
              <a:avLst/>
              <a:gdLst/>
              <a:ahLst/>
              <a:cxnLst/>
              <a:rect l="l" t="t" r="r" b="b"/>
              <a:pathLst>
                <a:path w="1421129" h="315595">
                  <a:moveTo>
                    <a:pt x="0" y="52501"/>
                  </a:moveTo>
                  <a:lnTo>
                    <a:pt x="4126" y="32066"/>
                  </a:lnTo>
                  <a:lnTo>
                    <a:pt x="15378" y="15378"/>
                  </a:lnTo>
                  <a:lnTo>
                    <a:pt x="32066" y="4126"/>
                  </a:lnTo>
                  <a:lnTo>
                    <a:pt x="52501" y="0"/>
                  </a:lnTo>
                  <a:lnTo>
                    <a:pt x="1368526" y="0"/>
                  </a:lnTo>
                  <a:lnTo>
                    <a:pt x="1388961" y="4126"/>
                  </a:lnTo>
                  <a:lnTo>
                    <a:pt x="1405650" y="15378"/>
                  </a:lnTo>
                  <a:lnTo>
                    <a:pt x="1416902" y="32066"/>
                  </a:lnTo>
                  <a:lnTo>
                    <a:pt x="1421028" y="52501"/>
                  </a:lnTo>
                  <a:lnTo>
                    <a:pt x="1421028" y="262509"/>
                  </a:lnTo>
                  <a:lnTo>
                    <a:pt x="1416902" y="282951"/>
                  </a:lnTo>
                  <a:lnTo>
                    <a:pt x="1405650" y="299643"/>
                  </a:lnTo>
                  <a:lnTo>
                    <a:pt x="1388961" y="310897"/>
                  </a:lnTo>
                  <a:lnTo>
                    <a:pt x="1368526" y="315023"/>
                  </a:lnTo>
                  <a:lnTo>
                    <a:pt x="52501" y="315023"/>
                  </a:lnTo>
                  <a:lnTo>
                    <a:pt x="32066" y="310897"/>
                  </a:lnTo>
                  <a:lnTo>
                    <a:pt x="15378" y="299643"/>
                  </a:lnTo>
                  <a:lnTo>
                    <a:pt x="4126" y="282951"/>
                  </a:lnTo>
                  <a:lnTo>
                    <a:pt x="0" y="262509"/>
                  </a:lnTo>
                  <a:lnTo>
                    <a:pt x="0" y="52501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9" name="object 86">
            <a:extLst>
              <a:ext uri="{FF2B5EF4-FFF2-40B4-BE49-F238E27FC236}">
                <a16:creationId xmlns:a16="http://schemas.microsoft.com/office/drawing/2014/main" id="{AFF27CD3-00C5-9B92-B502-B5648114E6F3}"/>
              </a:ext>
            </a:extLst>
          </p:cNvPr>
          <p:cNvSpPr/>
          <p:nvPr/>
        </p:nvSpPr>
        <p:spPr>
          <a:xfrm>
            <a:off x="9515824" y="891274"/>
            <a:ext cx="1478280" cy="2552700"/>
          </a:xfrm>
          <a:custGeom>
            <a:avLst/>
            <a:gdLst/>
            <a:ahLst/>
            <a:cxnLst/>
            <a:rect l="l" t="t" r="r" b="b"/>
            <a:pathLst>
              <a:path w="1478279" h="2552700">
                <a:moveTo>
                  <a:pt x="0" y="246316"/>
                </a:moveTo>
                <a:lnTo>
                  <a:pt x="5004" y="196673"/>
                </a:lnTo>
                <a:lnTo>
                  <a:pt x="19357" y="150436"/>
                </a:lnTo>
                <a:lnTo>
                  <a:pt x="42068" y="108596"/>
                </a:lnTo>
                <a:lnTo>
                  <a:pt x="72147" y="72142"/>
                </a:lnTo>
                <a:lnTo>
                  <a:pt x="108601" y="42065"/>
                </a:lnTo>
                <a:lnTo>
                  <a:pt x="150442" y="19355"/>
                </a:lnTo>
                <a:lnTo>
                  <a:pt x="196677" y="5004"/>
                </a:lnTo>
                <a:lnTo>
                  <a:pt x="246316" y="0"/>
                </a:lnTo>
                <a:lnTo>
                  <a:pt x="1231569" y="0"/>
                </a:lnTo>
                <a:lnTo>
                  <a:pt x="1281212" y="5004"/>
                </a:lnTo>
                <a:lnTo>
                  <a:pt x="1327449" y="19355"/>
                </a:lnTo>
                <a:lnTo>
                  <a:pt x="1369290" y="42065"/>
                </a:lnTo>
                <a:lnTo>
                  <a:pt x="1405743" y="72142"/>
                </a:lnTo>
                <a:lnTo>
                  <a:pt x="1435820" y="108596"/>
                </a:lnTo>
                <a:lnTo>
                  <a:pt x="1458530" y="150436"/>
                </a:lnTo>
                <a:lnTo>
                  <a:pt x="1472882" y="196673"/>
                </a:lnTo>
                <a:lnTo>
                  <a:pt x="1477886" y="246316"/>
                </a:lnTo>
                <a:lnTo>
                  <a:pt x="1477886" y="2306167"/>
                </a:lnTo>
                <a:lnTo>
                  <a:pt x="1472882" y="2355806"/>
                </a:lnTo>
                <a:lnTo>
                  <a:pt x="1458530" y="2402042"/>
                </a:lnTo>
                <a:lnTo>
                  <a:pt x="1435820" y="2443882"/>
                </a:lnTo>
                <a:lnTo>
                  <a:pt x="1405743" y="2480336"/>
                </a:lnTo>
                <a:lnTo>
                  <a:pt x="1369290" y="2510415"/>
                </a:lnTo>
                <a:lnTo>
                  <a:pt x="1327449" y="2533126"/>
                </a:lnTo>
                <a:lnTo>
                  <a:pt x="1281212" y="2547479"/>
                </a:lnTo>
                <a:lnTo>
                  <a:pt x="1231569" y="2552484"/>
                </a:lnTo>
                <a:lnTo>
                  <a:pt x="246316" y="2552484"/>
                </a:lnTo>
                <a:lnTo>
                  <a:pt x="196677" y="2547479"/>
                </a:lnTo>
                <a:lnTo>
                  <a:pt x="150442" y="2533126"/>
                </a:lnTo>
                <a:lnTo>
                  <a:pt x="108601" y="2510415"/>
                </a:lnTo>
                <a:lnTo>
                  <a:pt x="72147" y="2480336"/>
                </a:lnTo>
                <a:lnTo>
                  <a:pt x="42068" y="2443882"/>
                </a:lnTo>
                <a:lnTo>
                  <a:pt x="19357" y="2402042"/>
                </a:lnTo>
                <a:lnTo>
                  <a:pt x="5004" y="2355806"/>
                </a:lnTo>
                <a:lnTo>
                  <a:pt x="0" y="2306167"/>
                </a:lnTo>
                <a:lnTo>
                  <a:pt x="0" y="246316"/>
                </a:lnTo>
                <a:close/>
              </a:path>
            </a:pathLst>
          </a:custGeom>
          <a:ln w="28574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90">
            <a:extLst>
              <a:ext uri="{FF2B5EF4-FFF2-40B4-BE49-F238E27FC236}">
                <a16:creationId xmlns:a16="http://schemas.microsoft.com/office/drawing/2014/main" id="{45C94790-70CA-3B1D-83C4-1D20BFC8EA0E}"/>
              </a:ext>
            </a:extLst>
          </p:cNvPr>
          <p:cNvSpPr txBox="1"/>
          <p:nvPr/>
        </p:nvSpPr>
        <p:spPr>
          <a:xfrm>
            <a:off x="9654286" y="4126078"/>
            <a:ext cx="141160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FFFFFF"/>
                </a:solidFill>
                <a:latin typeface="Gotham"/>
                <a:cs typeface="Gotham"/>
              </a:rPr>
              <a:t>INNOVATION</a:t>
            </a:r>
            <a:r>
              <a:rPr sz="850" b="1" spc="-5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850" b="1" spc="-10" dirty="0">
                <a:solidFill>
                  <a:srgbClr val="FFFFFF"/>
                </a:solidFill>
                <a:latin typeface="Gotham"/>
                <a:cs typeface="Gotham"/>
              </a:rPr>
              <a:t>THEATERS</a:t>
            </a:r>
            <a:endParaRPr sz="850">
              <a:latin typeface="Gotham"/>
              <a:cs typeface="Gotham"/>
            </a:endParaRPr>
          </a:p>
        </p:txBody>
      </p:sp>
      <p:sp>
        <p:nvSpPr>
          <p:cNvPr id="201" name="object 114">
            <a:extLst>
              <a:ext uri="{FF2B5EF4-FFF2-40B4-BE49-F238E27FC236}">
                <a16:creationId xmlns:a16="http://schemas.microsoft.com/office/drawing/2014/main" id="{56B60E76-37DF-7E74-D769-CC3A2A4177E9}"/>
              </a:ext>
            </a:extLst>
          </p:cNvPr>
          <p:cNvSpPr txBox="1"/>
          <p:nvPr/>
        </p:nvSpPr>
        <p:spPr>
          <a:xfrm>
            <a:off x="9764632" y="4767527"/>
            <a:ext cx="102679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Gotham"/>
                <a:cs typeface="Gotham"/>
              </a:rPr>
              <a:t>SUSTAINABILITY </a:t>
            </a:r>
            <a:r>
              <a:rPr sz="900" b="1" dirty="0">
                <a:latin typeface="Gotham"/>
                <a:cs typeface="Gotham"/>
              </a:rPr>
              <a:t>CUP</a:t>
            </a:r>
            <a:r>
              <a:rPr sz="900" b="1" spc="-15" dirty="0">
                <a:latin typeface="Gotham"/>
                <a:cs typeface="Gotham"/>
              </a:rPr>
              <a:t> </a:t>
            </a:r>
            <a:r>
              <a:rPr sz="900" b="1" dirty="0">
                <a:latin typeface="Gotham"/>
                <a:cs typeface="Gotham"/>
              </a:rPr>
              <a:t>&amp; </a:t>
            </a:r>
            <a:r>
              <a:rPr sz="900" b="1" spc="-10" dirty="0">
                <a:latin typeface="Gotham"/>
                <a:cs typeface="Gotham"/>
              </a:rPr>
              <a:t>AWARD CEREMONY</a:t>
            </a:r>
            <a:endParaRPr sz="900" dirty="0">
              <a:latin typeface="Gotham"/>
              <a:cs typeface="Gotham"/>
            </a:endParaRPr>
          </a:p>
        </p:txBody>
      </p:sp>
      <p:sp>
        <p:nvSpPr>
          <p:cNvPr id="202" name="object 115">
            <a:extLst>
              <a:ext uri="{FF2B5EF4-FFF2-40B4-BE49-F238E27FC236}">
                <a16:creationId xmlns:a16="http://schemas.microsoft.com/office/drawing/2014/main" id="{2FB8C2C1-E1A8-CE2A-9A1C-3B5CC984963F}"/>
              </a:ext>
            </a:extLst>
          </p:cNvPr>
          <p:cNvSpPr txBox="1"/>
          <p:nvPr/>
        </p:nvSpPr>
        <p:spPr>
          <a:xfrm>
            <a:off x="9781744" y="1584134"/>
            <a:ext cx="10115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Gotham"/>
                <a:cs typeface="Gotham"/>
              </a:rPr>
              <a:t>The</a:t>
            </a:r>
            <a:r>
              <a:rPr sz="1050" b="1" spc="-5" dirty="0">
                <a:latin typeface="Gotham"/>
                <a:cs typeface="Gotham"/>
              </a:rPr>
              <a:t> </a:t>
            </a:r>
            <a:r>
              <a:rPr sz="1050" b="1" dirty="0">
                <a:latin typeface="Gotham"/>
                <a:cs typeface="Gotham"/>
              </a:rPr>
              <a:t>Scale-</a:t>
            </a:r>
            <a:r>
              <a:rPr sz="1050" b="1" spc="-25" dirty="0">
                <a:latin typeface="Gotham"/>
                <a:cs typeface="Gotham"/>
              </a:rPr>
              <a:t>Up! </a:t>
            </a:r>
            <a:r>
              <a:rPr sz="1050" b="1" dirty="0">
                <a:latin typeface="Gotham"/>
                <a:cs typeface="Gotham"/>
              </a:rPr>
              <a:t>World</a:t>
            </a:r>
            <a:r>
              <a:rPr sz="1050" b="1" spc="-40" dirty="0">
                <a:latin typeface="Gotham"/>
                <a:cs typeface="Gotham"/>
              </a:rPr>
              <a:t> </a:t>
            </a:r>
            <a:r>
              <a:rPr sz="1050" b="1" spc="-10" dirty="0">
                <a:latin typeface="Gotham"/>
                <a:cs typeface="Gotham"/>
              </a:rPr>
              <a:t>Summit</a:t>
            </a:r>
            <a:endParaRPr sz="1050">
              <a:latin typeface="Gotham"/>
              <a:cs typeface="Gotham"/>
            </a:endParaRPr>
          </a:p>
        </p:txBody>
      </p:sp>
      <p:sp>
        <p:nvSpPr>
          <p:cNvPr id="203" name="object 116">
            <a:extLst>
              <a:ext uri="{FF2B5EF4-FFF2-40B4-BE49-F238E27FC236}">
                <a16:creationId xmlns:a16="http://schemas.microsoft.com/office/drawing/2014/main" id="{CE908606-0821-078B-39F5-C517D1883F3E}"/>
              </a:ext>
            </a:extLst>
          </p:cNvPr>
          <p:cNvSpPr/>
          <p:nvPr/>
        </p:nvSpPr>
        <p:spPr>
          <a:xfrm>
            <a:off x="9579596" y="1474021"/>
            <a:ext cx="1357630" cy="589915"/>
          </a:xfrm>
          <a:custGeom>
            <a:avLst/>
            <a:gdLst/>
            <a:ahLst/>
            <a:cxnLst/>
            <a:rect l="l" t="t" r="r" b="b"/>
            <a:pathLst>
              <a:path w="1357629" h="589914">
                <a:moveTo>
                  <a:pt x="0" y="98272"/>
                </a:moveTo>
                <a:lnTo>
                  <a:pt x="7721" y="60023"/>
                </a:lnTo>
                <a:lnTo>
                  <a:pt x="28781" y="28786"/>
                </a:lnTo>
                <a:lnTo>
                  <a:pt x="60018" y="7723"/>
                </a:lnTo>
                <a:lnTo>
                  <a:pt x="98272" y="0"/>
                </a:lnTo>
                <a:lnTo>
                  <a:pt x="1258989" y="0"/>
                </a:lnTo>
                <a:lnTo>
                  <a:pt x="1297238" y="7723"/>
                </a:lnTo>
                <a:lnTo>
                  <a:pt x="1328475" y="28786"/>
                </a:lnTo>
                <a:lnTo>
                  <a:pt x="1349537" y="60023"/>
                </a:lnTo>
                <a:lnTo>
                  <a:pt x="1357261" y="98272"/>
                </a:lnTo>
                <a:lnTo>
                  <a:pt x="1357261" y="491337"/>
                </a:lnTo>
                <a:lnTo>
                  <a:pt x="1349537" y="529584"/>
                </a:lnTo>
                <a:lnTo>
                  <a:pt x="1328475" y="560817"/>
                </a:lnTo>
                <a:lnTo>
                  <a:pt x="1297238" y="581875"/>
                </a:lnTo>
                <a:lnTo>
                  <a:pt x="1258989" y="589597"/>
                </a:lnTo>
                <a:lnTo>
                  <a:pt x="98272" y="589597"/>
                </a:lnTo>
                <a:lnTo>
                  <a:pt x="60018" y="581875"/>
                </a:lnTo>
                <a:lnTo>
                  <a:pt x="28781" y="560817"/>
                </a:lnTo>
                <a:lnTo>
                  <a:pt x="7721" y="529584"/>
                </a:lnTo>
                <a:lnTo>
                  <a:pt x="0" y="491337"/>
                </a:lnTo>
                <a:lnTo>
                  <a:pt x="0" y="98272"/>
                </a:lnTo>
                <a:close/>
              </a:path>
            </a:pathLst>
          </a:custGeom>
          <a:ln w="28575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17">
            <a:extLst>
              <a:ext uri="{FF2B5EF4-FFF2-40B4-BE49-F238E27FC236}">
                <a16:creationId xmlns:a16="http://schemas.microsoft.com/office/drawing/2014/main" id="{A289BA0F-5255-E0E3-F737-D09094C529E3}"/>
              </a:ext>
            </a:extLst>
          </p:cNvPr>
          <p:cNvSpPr txBox="1"/>
          <p:nvPr/>
        </p:nvSpPr>
        <p:spPr>
          <a:xfrm>
            <a:off x="9598107" y="2442772"/>
            <a:ext cx="1311910" cy="374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41605">
              <a:lnSpc>
                <a:spcPct val="100000"/>
              </a:lnSpc>
              <a:spcBef>
                <a:spcPts val="90"/>
              </a:spcBef>
            </a:pPr>
            <a:r>
              <a:rPr sz="1150" b="1" spc="-10" dirty="0">
                <a:latin typeface="Gotham"/>
                <a:cs typeface="Gotham"/>
              </a:rPr>
              <a:t>INNOVATION </a:t>
            </a:r>
            <a:r>
              <a:rPr sz="1150" b="1" spc="-20" dirty="0">
                <a:latin typeface="Gotham"/>
                <a:cs typeface="Gotham"/>
              </a:rPr>
              <a:t>PRESENTATIONS</a:t>
            </a:r>
            <a:endParaRPr sz="1150">
              <a:latin typeface="Gotham"/>
              <a:cs typeface="Gotham"/>
            </a:endParaRPr>
          </a:p>
        </p:txBody>
      </p:sp>
      <p:sp>
        <p:nvSpPr>
          <p:cNvPr id="205" name="object 118">
            <a:extLst>
              <a:ext uri="{FF2B5EF4-FFF2-40B4-BE49-F238E27FC236}">
                <a16:creationId xmlns:a16="http://schemas.microsoft.com/office/drawing/2014/main" id="{F5D701E6-39F9-D404-1760-C4303A9254BC}"/>
              </a:ext>
            </a:extLst>
          </p:cNvPr>
          <p:cNvSpPr txBox="1"/>
          <p:nvPr/>
        </p:nvSpPr>
        <p:spPr>
          <a:xfrm>
            <a:off x="9577838" y="5699743"/>
            <a:ext cx="1311910" cy="374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41605">
              <a:lnSpc>
                <a:spcPct val="100000"/>
              </a:lnSpc>
              <a:spcBef>
                <a:spcPts val="90"/>
              </a:spcBef>
            </a:pPr>
            <a:r>
              <a:rPr sz="1150" b="1" spc="-10" dirty="0">
                <a:latin typeface="Gotham"/>
                <a:cs typeface="Gotham"/>
              </a:rPr>
              <a:t>INNOVATION </a:t>
            </a:r>
            <a:r>
              <a:rPr sz="1150" b="1" spc="-20" dirty="0">
                <a:latin typeface="Gotham"/>
                <a:cs typeface="Gotham"/>
              </a:rPr>
              <a:t>PRESENTATIONS</a:t>
            </a:r>
            <a:endParaRPr sz="1150">
              <a:latin typeface="Gotham"/>
              <a:cs typeface="Gotham"/>
            </a:endParaRPr>
          </a:p>
        </p:txBody>
      </p:sp>
      <p:grpSp>
        <p:nvGrpSpPr>
          <p:cNvPr id="207" name="object 81">
            <a:extLst>
              <a:ext uri="{FF2B5EF4-FFF2-40B4-BE49-F238E27FC236}">
                <a16:creationId xmlns:a16="http://schemas.microsoft.com/office/drawing/2014/main" id="{41F5AC7A-A961-A9FA-1D33-D0E4D74E7F76}"/>
              </a:ext>
            </a:extLst>
          </p:cNvPr>
          <p:cNvGrpSpPr/>
          <p:nvPr/>
        </p:nvGrpSpPr>
        <p:grpSpPr>
          <a:xfrm>
            <a:off x="9481528" y="4070476"/>
            <a:ext cx="1534337" cy="439402"/>
            <a:chOff x="9361355" y="471357"/>
            <a:chExt cx="1449705" cy="344170"/>
          </a:xfrm>
        </p:grpSpPr>
        <p:sp>
          <p:nvSpPr>
            <p:cNvPr id="208" name="object 82">
              <a:extLst>
                <a:ext uri="{FF2B5EF4-FFF2-40B4-BE49-F238E27FC236}">
                  <a16:creationId xmlns:a16="http://schemas.microsoft.com/office/drawing/2014/main" id="{A2D31620-C63D-44A3-B9F5-933185DB5148}"/>
                </a:ext>
              </a:extLst>
            </p:cNvPr>
            <p:cNvSpPr/>
            <p:nvPr/>
          </p:nvSpPr>
          <p:spPr>
            <a:xfrm>
              <a:off x="9375643" y="485645"/>
              <a:ext cx="1421130" cy="315595"/>
            </a:xfrm>
            <a:custGeom>
              <a:avLst/>
              <a:gdLst/>
              <a:ahLst/>
              <a:cxnLst/>
              <a:rect l="l" t="t" r="r" b="b"/>
              <a:pathLst>
                <a:path w="1421129" h="315595">
                  <a:moveTo>
                    <a:pt x="1368526" y="0"/>
                  </a:moveTo>
                  <a:lnTo>
                    <a:pt x="52501" y="0"/>
                  </a:lnTo>
                  <a:lnTo>
                    <a:pt x="32066" y="4126"/>
                  </a:lnTo>
                  <a:lnTo>
                    <a:pt x="15378" y="15378"/>
                  </a:lnTo>
                  <a:lnTo>
                    <a:pt x="4126" y="32066"/>
                  </a:lnTo>
                  <a:lnTo>
                    <a:pt x="0" y="52501"/>
                  </a:lnTo>
                  <a:lnTo>
                    <a:pt x="0" y="262509"/>
                  </a:lnTo>
                  <a:lnTo>
                    <a:pt x="4126" y="282951"/>
                  </a:lnTo>
                  <a:lnTo>
                    <a:pt x="15378" y="299643"/>
                  </a:lnTo>
                  <a:lnTo>
                    <a:pt x="32066" y="310897"/>
                  </a:lnTo>
                  <a:lnTo>
                    <a:pt x="52501" y="315023"/>
                  </a:lnTo>
                  <a:lnTo>
                    <a:pt x="1368526" y="315023"/>
                  </a:lnTo>
                  <a:lnTo>
                    <a:pt x="1388961" y="310897"/>
                  </a:lnTo>
                  <a:lnTo>
                    <a:pt x="1405650" y="299643"/>
                  </a:lnTo>
                  <a:lnTo>
                    <a:pt x="1416902" y="282951"/>
                  </a:lnTo>
                  <a:lnTo>
                    <a:pt x="1421028" y="262509"/>
                  </a:lnTo>
                  <a:lnTo>
                    <a:pt x="1421028" y="52501"/>
                  </a:lnTo>
                  <a:lnTo>
                    <a:pt x="1416902" y="32066"/>
                  </a:lnTo>
                  <a:lnTo>
                    <a:pt x="1405650" y="15378"/>
                  </a:lnTo>
                  <a:lnTo>
                    <a:pt x="1388961" y="4126"/>
                  </a:lnTo>
                  <a:lnTo>
                    <a:pt x="136852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83">
              <a:extLst>
                <a:ext uri="{FF2B5EF4-FFF2-40B4-BE49-F238E27FC236}">
                  <a16:creationId xmlns:a16="http://schemas.microsoft.com/office/drawing/2014/main" id="{698D8F4A-5CD1-50B5-3548-D032AB40ADEE}"/>
                </a:ext>
              </a:extLst>
            </p:cNvPr>
            <p:cNvSpPr/>
            <p:nvPr/>
          </p:nvSpPr>
          <p:spPr>
            <a:xfrm>
              <a:off x="9375643" y="485645"/>
              <a:ext cx="1421130" cy="315595"/>
            </a:xfrm>
            <a:custGeom>
              <a:avLst/>
              <a:gdLst/>
              <a:ahLst/>
              <a:cxnLst/>
              <a:rect l="l" t="t" r="r" b="b"/>
              <a:pathLst>
                <a:path w="1421129" h="315595">
                  <a:moveTo>
                    <a:pt x="0" y="52501"/>
                  </a:moveTo>
                  <a:lnTo>
                    <a:pt x="4126" y="32066"/>
                  </a:lnTo>
                  <a:lnTo>
                    <a:pt x="15378" y="15378"/>
                  </a:lnTo>
                  <a:lnTo>
                    <a:pt x="32066" y="4126"/>
                  </a:lnTo>
                  <a:lnTo>
                    <a:pt x="52501" y="0"/>
                  </a:lnTo>
                  <a:lnTo>
                    <a:pt x="1368526" y="0"/>
                  </a:lnTo>
                  <a:lnTo>
                    <a:pt x="1388961" y="4126"/>
                  </a:lnTo>
                  <a:lnTo>
                    <a:pt x="1405650" y="15378"/>
                  </a:lnTo>
                  <a:lnTo>
                    <a:pt x="1416902" y="32066"/>
                  </a:lnTo>
                  <a:lnTo>
                    <a:pt x="1421028" y="52501"/>
                  </a:lnTo>
                  <a:lnTo>
                    <a:pt x="1421028" y="262509"/>
                  </a:lnTo>
                  <a:lnTo>
                    <a:pt x="1416902" y="282951"/>
                  </a:lnTo>
                  <a:lnTo>
                    <a:pt x="1405650" y="299643"/>
                  </a:lnTo>
                  <a:lnTo>
                    <a:pt x="1388961" y="310897"/>
                  </a:lnTo>
                  <a:lnTo>
                    <a:pt x="1368526" y="315023"/>
                  </a:lnTo>
                  <a:lnTo>
                    <a:pt x="52501" y="315023"/>
                  </a:lnTo>
                  <a:lnTo>
                    <a:pt x="32066" y="310897"/>
                  </a:lnTo>
                  <a:lnTo>
                    <a:pt x="15378" y="299643"/>
                  </a:lnTo>
                  <a:lnTo>
                    <a:pt x="4126" y="282951"/>
                  </a:lnTo>
                  <a:lnTo>
                    <a:pt x="0" y="262509"/>
                  </a:lnTo>
                  <a:lnTo>
                    <a:pt x="0" y="52501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2" name="CuadroTexto 211">
            <a:extLst>
              <a:ext uri="{FF2B5EF4-FFF2-40B4-BE49-F238E27FC236}">
                <a16:creationId xmlns:a16="http://schemas.microsoft.com/office/drawing/2014/main" id="{90AA54A0-BF06-32AE-5623-22D2CE0FC71C}"/>
              </a:ext>
            </a:extLst>
          </p:cNvPr>
          <p:cNvSpPr txBox="1"/>
          <p:nvPr/>
        </p:nvSpPr>
        <p:spPr>
          <a:xfrm>
            <a:off x="1770199" y="1363666"/>
            <a:ext cx="1337847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650" b="1" dirty="0"/>
              <a:t>AI 2.0: FROM GENERATIVE MODELS TO AUTONOMOUS SYSTEMS. A CASE STUDY.</a:t>
            </a:r>
          </a:p>
        </p:txBody>
      </p:sp>
      <p:sp>
        <p:nvSpPr>
          <p:cNvPr id="215" name="Rectángulo: esquinas redondeadas 214">
            <a:extLst>
              <a:ext uri="{FF2B5EF4-FFF2-40B4-BE49-F238E27FC236}">
                <a16:creationId xmlns:a16="http://schemas.microsoft.com/office/drawing/2014/main" id="{547E5B2E-A8A4-AAE0-1955-1EC79A362A17}"/>
              </a:ext>
            </a:extLst>
          </p:cNvPr>
          <p:cNvSpPr/>
          <p:nvPr/>
        </p:nvSpPr>
        <p:spPr>
          <a:xfrm>
            <a:off x="7872077" y="1897720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LA TECNOLOGÍA AL SERVICIO DE LA PYME: IMPULSA TU NEGOCIO CON IA Y BIG DATA</a:t>
            </a:r>
            <a:endParaRPr lang="ca-ES" sz="65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F0CDB5-CD4B-D02D-833E-B51EDDDD9493}"/>
              </a:ext>
            </a:extLst>
          </p:cNvPr>
          <p:cNvSpPr txBox="1"/>
          <p:nvPr/>
        </p:nvSpPr>
        <p:spPr>
          <a:xfrm>
            <a:off x="1792383" y="2325178"/>
            <a:ext cx="1294797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650" b="1" dirty="0"/>
              <a:t>QUANTUM COMPUTING REVOLUTION: SOLVING THE UNSOLVABLE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94EE53-9A84-8B36-02B0-BD98FA4BEE6B}"/>
              </a:ext>
            </a:extLst>
          </p:cNvPr>
          <p:cNvSpPr/>
          <p:nvPr/>
        </p:nvSpPr>
        <p:spPr>
          <a:xfrm>
            <a:off x="1742115" y="2733784"/>
            <a:ext cx="1421027" cy="394467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A4E5B39-73D3-BBBA-E1E6-C562B6BAC69B}"/>
              </a:ext>
            </a:extLst>
          </p:cNvPr>
          <p:cNvSpPr txBox="1"/>
          <p:nvPr/>
        </p:nvSpPr>
        <p:spPr>
          <a:xfrm>
            <a:off x="1733610" y="3182448"/>
            <a:ext cx="1421027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en-US" sz="650" b="1" dirty="0"/>
              <a:t>THE CEO CHALLENGE: HOW TECHNOLOGY CHANGES THE GAME FOR CEOs</a:t>
            </a:r>
            <a:endParaRPr lang="ca-ES" sz="650" b="1" dirty="0"/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D8A50424-92EB-CD54-2875-6E100279A954}"/>
              </a:ext>
            </a:extLst>
          </p:cNvPr>
          <p:cNvSpPr/>
          <p:nvPr/>
        </p:nvSpPr>
        <p:spPr>
          <a:xfrm>
            <a:off x="1750820" y="5133733"/>
            <a:ext cx="1435258" cy="4783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800" b="1" dirty="0">
                <a:solidFill>
                  <a:schemeClr val="tx1"/>
                </a:solidFill>
              </a:rPr>
              <a:t>OPENING CEREMONY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0FD6183-71DA-9BF8-86E1-AEFACB46748F}"/>
              </a:ext>
            </a:extLst>
          </p:cNvPr>
          <p:cNvSpPr txBox="1"/>
          <p:nvPr/>
        </p:nvSpPr>
        <p:spPr>
          <a:xfrm>
            <a:off x="1784790" y="5696143"/>
            <a:ext cx="1391349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THINK IT, DO IT: EXPLORING THE POWER OF BRAIN-COMPUTER INTERFACES</a:t>
            </a:r>
            <a:endParaRPr lang="es-ES" sz="650" b="1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41F4782-495E-1750-9D3C-F32061E6A701}"/>
              </a:ext>
            </a:extLst>
          </p:cNvPr>
          <p:cNvSpPr txBox="1"/>
          <p:nvPr/>
        </p:nvSpPr>
        <p:spPr>
          <a:xfrm>
            <a:off x="1731624" y="4630438"/>
            <a:ext cx="1479773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COMPETITIVENESS AND GOVERNANCE: THE POWER COUPLE OF MODERN SUCCESS</a:t>
            </a:r>
            <a:endParaRPr lang="es-ES" sz="650" b="1" dirty="0"/>
          </a:p>
        </p:txBody>
      </p:sp>
      <p:grpSp>
        <p:nvGrpSpPr>
          <p:cNvPr id="14" name="object 105">
            <a:extLst>
              <a:ext uri="{FF2B5EF4-FFF2-40B4-BE49-F238E27FC236}">
                <a16:creationId xmlns:a16="http://schemas.microsoft.com/office/drawing/2014/main" id="{5C8DB88E-E666-3345-7839-6D329030D23A}"/>
              </a:ext>
            </a:extLst>
          </p:cNvPr>
          <p:cNvGrpSpPr/>
          <p:nvPr/>
        </p:nvGrpSpPr>
        <p:grpSpPr>
          <a:xfrm>
            <a:off x="-74502" y="-68044"/>
            <a:ext cx="896619" cy="7032661"/>
            <a:chOff x="0" y="0"/>
            <a:chExt cx="896619" cy="6847840"/>
          </a:xfrm>
        </p:grpSpPr>
        <p:pic>
          <p:nvPicPr>
            <p:cNvPr id="16" name="object 106">
              <a:extLst>
                <a:ext uri="{FF2B5EF4-FFF2-40B4-BE49-F238E27FC236}">
                  <a16:creationId xmlns:a16="http://schemas.microsoft.com/office/drawing/2014/main" id="{EC568A22-E056-2FDA-66A1-8C17AC61A7F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96594" cy="6847656"/>
            </a:xfrm>
            <a:prstGeom prst="rect">
              <a:avLst/>
            </a:prstGeom>
          </p:spPr>
        </p:pic>
        <p:sp>
          <p:nvSpPr>
            <p:cNvPr id="18" name="object 107">
              <a:extLst>
                <a:ext uri="{FF2B5EF4-FFF2-40B4-BE49-F238E27FC236}">
                  <a16:creationId xmlns:a16="http://schemas.microsoft.com/office/drawing/2014/main" id="{6E5254E5-CCC9-3FD9-0FEB-CC5B0AD18F6D}"/>
                </a:ext>
              </a:extLst>
            </p:cNvPr>
            <p:cNvSpPr/>
            <p:nvPr/>
          </p:nvSpPr>
          <p:spPr>
            <a:xfrm>
              <a:off x="0" y="12"/>
              <a:ext cx="895985" cy="6847840"/>
            </a:xfrm>
            <a:custGeom>
              <a:avLst/>
              <a:gdLst/>
              <a:ahLst/>
              <a:cxnLst/>
              <a:rect l="l" t="t" r="r" b="b"/>
              <a:pathLst>
                <a:path w="895985" h="6847840">
                  <a:moveTo>
                    <a:pt x="895591" y="0"/>
                  </a:moveTo>
                  <a:lnTo>
                    <a:pt x="0" y="0"/>
                  </a:lnTo>
                  <a:lnTo>
                    <a:pt x="0" y="6847649"/>
                  </a:lnTo>
                  <a:lnTo>
                    <a:pt x="895591" y="6847649"/>
                  </a:lnTo>
                  <a:lnTo>
                    <a:pt x="895591" y="0"/>
                  </a:lnTo>
                  <a:close/>
                </a:path>
              </a:pathLst>
            </a:custGeom>
            <a:solidFill>
              <a:srgbClr val="97006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108">
            <a:extLst>
              <a:ext uri="{FF2B5EF4-FFF2-40B4-BE49-F238E27FC236}">
                <a16:creationId xmlns:a16="http://schemas.microsoft.com/office/drawing/2014/main" id="{40239898-4F99-5E57-9889-0AE4E8C5C137}"/>
              </a:ext>
            </a:extLst>
          </p:cNvPr>
          <p:cNvSpPr txBox="1"/>
          <p:nvPr/>
        </p:nvSpPr>
        <p:spPr>
          <a:xfrm>
            <a:off x="156620" y="473845"/>
            <a:ext cx="448841" cy="54667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50"/>
              </a:lnSpc>
            </a:pP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TUESDAY</a:t>
            </a:r>
            <a:r>
              <a:rPr sz="3200" b="1" spc="-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10</a:t>
            </a:r>
            <a:r>
              <a:rPr sz="3150" b="1" baseline="25132" dirty="0">
                <a:solidFill>
                  <a:srgbClr val="FFFFFF"/>
                </a:solidFill>
                <a:latin typeface="Gotham"/>
                <a:cs typeface="Gotham"/>
              </a:rPr>
              <a:t>TH</a:t>
            </a:r>
            <a:r>
              <a:rPr sz="3150" b="1" spc="450" baseline="25132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JUNE</a:t>
            </a:r>
            <a:r>
              <a:rPr sz="3200" b="1" spc="-3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lang="es-ES" sz="3200" b="1" spc="-20" dirty="0">
                <a:solidFill>
                  <a:srgbClr val="FFFFFF"/>
                </a:solidFill>
                <a:latin typeface="Gotham"/>
                <a:cs typeface="Gotham"/>
              </a:rPr>
              <a:t>2025</a:t>
            </a:r>
            <a:endParaRPr sz="3200" dirty="0">
              <a:latin typeface="Gotham"/>
              <a:cs typeface="Gotham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6EB7B2A-96CE-0EFC-576F-AEFC45B14B09}"/>
              </a:ext>
            </a:extLst>
          </p:cNvPr>
          <p:cNvSpPr txBox="1"/>
          <p:nvPr/>
        </p:nvSpPr>
        <p:spPr>
          <a:xfrm>
            <a:off x="9360488" y="19256"/>
            <a:ext cx="1818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BLUE &amp; GREEN INNOVATION THEATERS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3700B29-DE1C-4052-1786-C6947002C0BD}"/>
              </a:ext>
            </a:extLst>
          </p:cNvPr>
          <p:cNvSpPr txBox="1"/>
          <p:nvPr/>
        </p:nvSpPr>
        <p:spPr>
          <a:xfrm>
            <a:off x="9591379" y="487336"/>
            <a:ext cx="1327169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INNOVATION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16D4868-E78C-B924-8F93-49593FAA6D40}"/>
              </a:ext>
            </a:extLst>
          </p:cNvPr>
          <p:cNvSpPr txBox="1"/>
          <p:nvPr/>
        </p:nvSpPr>
        <p:spPr>
          <a:xfrm>
            <a:off x="9609059" y="4183005"/>
            <a:ext cx="1327169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INNOVATION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666EFD9-33E7-C5C9-815E-BD9612ED53F5}"/>
              </a:ext>
            </a:extLst>
          </p:cNvPr>
          <p:cNvSpPr txBox="1"/>
          <p:nvPr/>
        </p:nvSpPr>
        <p:spPr>
          <a:xfrm>
            <a:off x="3275840" y="67075"/>
            <a:ext cx="13055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AUDITORIUM 2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INDUSTRY FORUMS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6F135E3-4CD6-8EFC-89CD-BD66F94E2572}"/>
              </a:ext>
            </a:extLst>
          </p:cNvPr>
          <p:cNvSpPr txBox="1"/>
          <p:nvPr/>
        </p:nvSpPr>
        <p:spPr>
          <a:xfrm>
            <a:off x="4611513" y="61904"/>
            <a:ext cx="1558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AUDITORIUM 3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TECH SERIES/C-LEVEL AGENDAS</a:t>
            </a:r>
          </a:p>
          <a:p>
            <a:pPr algn="ctr">
              <a:tabLst>
                <a:tab pos="1152170" algn="l"/>
                <a:tab pos="2436642" algn="l"/>
              </a:tabLst>
            </a:pPr>
            <a:endParaRPr lang="ca-ES" sz="1000" b="1" dirty="0">
              <a:solidFill>
                <a:schemeClr val="tx1">
                  <a:lumMod val="85000"/>
                  <a:lumOff val="15000"/>
                </a:schemeClr>
              </a:solidFill>
              <a:latin typeface="Gotham Narrow Book" pitchFamily="50" charset="0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7C9B7F2F-B2E6-ABAF-5733-37ED3583ED86}"/>
              </a:ext>
            </a:extLst>
          </p:cNvPr>
          <p:cNvSpPr/>
          <p:nvPr/>
        </p:nvSpPr>
        <p:spPr>
          <a:xfrm>
            <a:off x="1736320" y="1871055"/>
            <a:ext cx="4449963" cy="363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952" b="1" dirty="0">
              <a:solidFill>
                <a:srgbClr val="000000"/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6F28AE2-1226-EF5B-63F4-E2763869EBAC}"/>
              </a:ext>
            </a:extLst>
          </p:cNvPr>
          <p:cNvSpPr txBox="1"/>
          <p:nvPr/>
        </p:nvSpPr>
        <p:spPr>
          <a:xfrm>
            <a:off x="2698194" y="1937228"/>
            <a:ext cx="270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2132923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CD18A-777D-9850-5EC1-00B41FC49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D16007C-153B-4481-98E1-668B1EB1A6D3}"/>
              </a:ext>
            </a:extLst>
          </p:cNvPr>
          <p:cNvSpPr/>
          <p:nvPr/>
        </p:nvSpPr>
        <p:spPr>
          <a:xfrm>
            <a:off x="0" y="-174661"/>
            <a:ext cx="12192000" cy="7032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86C547E0-C500-57E7-14EE-AE92691B4986}"/>
              </a:ext>
            </a:extLst>
          </p:cNvPr>
          <p:cNvSpPr/>
          <p:nvPr/>
        </p:nvSpPr>
        <p:spPr>
          <a:xfrm>
            <a:off x="1742654" y="4043745"/>
            <a:ext cx="1421027" cy="406494"/>
          </a:xfrm>
          <a:prstGeom prst="roundRect">
            <a:avLst/>
          </a:prstGeom>
          <a:solidFill>
            <a:srgbClr val="015A92"/>
          </a:solidFill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55EA2B2-E7CB-988E-B19C-E72AEBA21408}"/>
              </a:ext>
            </a:extLst>
          </p:cNvPr>
          <p:cNvSpPr/>
          <p:nvPr/>
        </p:nvSpPr>
        <p:spPr>
          <a:xfrm>
            <a:off x="1700669" y="735107"/>
            <a:ext cx="1421027" cy="44172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715F336-0821-AC9F-0B21-61553CCD0458}"/>
              </a:ext>
            </a:extLst>
          </p:cNvPr>
          <p:cNvSpPr/>
          <p:nvPr/>
        </p:nvSpPr>
        <p:spPr>
          <a:xfrm>
            <a:off x="1709402" y="1217891"/>
            <a:ext cx="1421027" cy="519240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0759FB8-D46D-4DEE-17F7-6DAD5F13B39A}"/>
              </a:ext>
            </a:extLst>
          </p:cNvPr>
          <p:cNvSpPr/>
          <p:nvPr/>
        </p:nvSpPr>
        <p:spPr>
          <a:xfrm>
            <a:off x="1695391" y="2192297"/>
            <a:ext cx="1421027" cy="433123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E1FE35F-47ED-7D93-3474-6556290D56A4}"/>
              </a:ext>
            </a:extLst>
          </p:cNvPr>
          <p:cNvSpPr/>
          <p:nvPr/>
        </p:nvSpPr>
        <p:spPr>
          <a:xfrm>
            <a:off x="1696732" y="3112772"/>
            <a:ext cx="1421027" cy="383673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71026CFD-5C77-BBCD-18D7-C9952C9AE68D}"/>
              </a:ext>
            </a:extLst>
          </p:cNvPr>
          <p:cNvSpPr/>
          <p:nvPr/>
        </p:nvSpPr>
        <p:spPr>
          <a:xfrm>
            <a:off x="1739080" y="4529460"/>
            <a:ext cx="1398604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6736A7E-59BF-F0F1-5C2E-EAE97AF67063}"/>
              </a:ext>
            </a:extLst>
          </p:cNvPr>
          <p:cNvSpPr/>
          <p:nvPr/>
        </p:nvSpPr>
        <p:spPr>
          <a:xfrm>
            <a:off x="1731744" y="5053602"/>
            <a:ext cx="1403362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CE1837E-CFE9-D09C-5C4D-13E32BFDA219}"/>
              </a:ext>
            </a:extLst>
          </p:cNvPr>
          <p:cNvSpPr/>
          <p:nvPr/>
        </p:nvSpPr>
        <p:spPr>
          <a:xfrm>
            <a:off x="1731744" y="5591586"/>
            <a:ext cx="1402516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E99281F-450B-1057-D215-A645C266545F}"/>
              </a:ext>
            </a:extLst>
          </p:cNvPr>
          <p:cNvSpPr/>
          <p:nvPr/>
        </p:nvSpPr>
        <p:spPr>
          <a:xfrm>
            <a:off x="3227633" y="367153"/>
            <a:ext cx="1377094" cy="304750"/>
          </a:xfrm>
          <a:prstGeom prst="roundRect">
            <a:avLst/>
          </a:prstGeom>
          <a:solidFill>
            <a:srgbClr val="00A99B"/>
          </a:solidFill>
          <a:ln w="38100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05F82B43-F6CB-9A38-2A5A-87291E73569A}"/>
              </a:ext>
            </a:extLst>
          </p:cNvPr>
          <p:cNvSpPr/>
          <p:nvPr/>
        </p:nvSpPr>
        <p:spPr>
          <a:xfrm>
            <a:off x="3202464" y="749898"/>
            <a:ext cx="1421028" cy="4414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AI, BLOCKCHAIN, AND GENOMIC EDITING: THE FUTURE OF HEALTH AND BIOTECH  IN 2025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A88567E-18B3-88F9-DE90-BA4426E67081}"/>
              </a:ext>
            </a:extLst>
          </p:cNvPr>
          <p:cNvSpPr/>
          <p:nvPr/>
        </p:nvSpPr>
        <p:spPr>
          <a:xfrm>
            <a:off x="3199962" y="1242718"/>
            <a:ext cx="1413266" cy="4547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WEARABLES, TELEMEDICINE, AND ROBOTIC SURGERY: REVOLUTIONIZING HEALTHCARE BUSINESS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BCF1BB17-4BC2-8A64-92B8-2764C5F61E1D}"/>
              </a:ext>
            </a:extLst>
          </p:cNvPr>
          <p:cNvSpPr/>
          <p:nvPr/>
        </p:nvSpPr>
        <p:spPr>
          <a:xfrm>
            <a:off x="3197371" y="3188606"/>
            <a:ext cx="1438765" cy="3078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CLOUD-NATIVE APPS AND HYBRID CLOUD SOLUTIONS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79F03FC0-122F-7CFB-793D-0E81F3C65E6C}"/>
              </a:ext>
            </a:extLst>
          </p:cNvPr>
          <p:cNvSpPr/>
          <p:nvPr/>
        </p:nvSpPr>
        <p:spPr>
          <a:xfrm>
            <a:off x="1739080" y="6146881"/>
            <a:ext cx="1412343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en-US" sz="650" b="1" dirty="0"/>
          </a:p>
          <a:p>
            <a:pPr algn="ctr"/>
            <a:endParaRPr lang="ca-ES" sz="650" b="1" dirty="0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A30FA27D-8E65-53D6-CD3D-248E2B21DA39}"/>
              </a:ext>
            </a:extLst>
          </p:cNvPr>
          <p:cNvSpPr/>
          <p:nvPr/>
        </p:nvSpPr>
        <p:spPr>
          <a:xfrm>
            <a:off x="3197371" y="2266168"/>
            <a:ext cx="1426121" cy="352436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56FA131E-0441-2AC4-5CAD-6CB1CB31FD49}"/>
              </a:ext>
            </a:extLst>
          </p:cNvPr>
          <p:cNvSpPr/>
          <p:nvPr/>
        </p:nvSpPr>
        <p:spPr>
          <a:xfrm>
            <a:off x="3210103" y="2700422"/>
            <a:ext cx="1423654" cy="4293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600" b="1" dirty="0">
                <a:solidFill>
                  <a:schemeClr val="tx1"/>
                </a:solidFill>
              </a:rPr>
              <a:t>BEST PRACTICES FOR A MULTICLOUD STRATEGY IN THE CONTEXT OF AI, QUANTUM COMPUTING AND CIBRSECURITY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FE737368-8CB6-BD48-95E5-8821B4D3FE56}"/>
              </a:ext>
            </a:extLst>
          </p:cNvPr>
          <p:cNvSpPr/>
          <p:nvPr/>
        </p:nvSpPr>
        <p:spPr>
          <a:xfrm>
            <a:off x="4711944" y="380925"/>
            <a:ext cx="1421027" cy="310709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1724D2BC-EA94-222D-8FEB-4620BDFBA196}"/>
              </a:ext>
            </a:extLst>
          </p:cNvPr>
          <p:cNvSpPr/>
          <p:nvPr/>
        </p:nvSpPr>
        <p:spPr>
          <a:xfrm>
            <a:off x="4703554" y="754149"/>
            <a:ext cx="1436566" cy="4414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HARNESSING AGENTIC AI: AUTOMATING DECISION-MAKING FOR FUTURE WORKFLOWS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01E2EB06-2B57-1BBC-C2FE-A46660040B92}"/>
              </a:ext>
            </a:extLst>
          </p:cNvPr>
          <p:cNvSpPr/>
          <p:nvPr/>
        </p:nvSpPr>
        <p:spPr>
          <a:xfrm>
            <a:off x="4694629" y="1285972"/>
            <a:ext cx="1452657" cy="4333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>
                <a:solidFill>
                  <a:srgbClr val="000000"/>
                </a:solidFill>
              </a:rPr>
              <a:t>GOVERNANCE IN THE AGE OF AI: STRATEGIES FOR ETHICAL AND TRANSPARENT IMPLEMENTATION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5FFCF8E1-80FA-0AEB-E856-959AED3AFCA2}"/>
              </a:ext>
            </a:extLst>
          </p:cNvPr>
          <p:cNvSpPr/>
          <p:nvPr/>
        </p:nvSpPr>
        <p:spPr>
          <a:xfrm>
            <a:off x="4701164" y="2981522"/>
            <a:ext cx="1421027" cy="5301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>
                <a:solidFill>
                  <a:srgbClr val="000000"/>
                </a:solidFill>
              </a:rPr>
              <a:t>SHOWING THE BUSINESS IMPACT: PROVING THE ROI OF TECHNOLOGY INVESTMENTS IN THE CIO’S STRATEGY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132A2E7A-55B9-90E2-FCBA-20D090AF91D9}"/>
              </a:ext>
            </a:extLst>
          </p:cNvPr>
          <p:cNvSpPr/>
          <p:nvPr/>
        </p:nvSpPr>
        <p:spPr>
          <a:xfrm>
            <a:off x="4711945" y="1811356"/>
            <a:ext cx="1437764" cy="4547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NAVIGATING DATA MANAGEMENT CHALLENGES: STRATEGIES FOR EFFICIENT AND SECURE DATA GOVERNANCE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10ADD050-D921-72B1-0CEB-0A58D83FF145}"/>
              </a:ext>
            </a:extLst>
          </p:cNvPr>
          <p:cNvSpPr/>
          <p:nvPr/>
        </p:nvSpPr>
        <p:spPr>
          <a:xfrm>
            <a:off x="4723933" y="2383189"/>
            <a:ext cx="1421027" cy="4867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POST-QUANTUM SECURITY: FUTURE-PROOFING YOUR DATA AGAINST THE QUANTUM THREAT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758435F-3837-9DD5-FC4F-6740E954EEDE}"/>
              </a:ext>
            </a:extLst>
          </p:cNvPr>
          <p:cNvSpPr/>
          <p:nvPr/>
        </p:nvSpPr>
        <p:spPr>
          <a:xfrm>
            <a:off x="4737055" y="4021336"/>
            <a:ext cx="1421027" cy="406494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44B55F50-D10B-3E16-A506-4F443F81F064}"/>
              </a:ext>
            </a:extLst>
          </p:cNvPr>
          <p:cNvSpPr/>
          <p:nvPr/>
        </p:nvSpPr>
        <p:spPr>
          <a:xfrm>
            <a:off x="4719093" y="4517992"/>
            <a:ext cx="1430616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BUILDING A DECENTRALIZED FUTURE: THE EVOLUTION OF DEFI AND INTEROPERABLE BLOCKCHAINS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22F26D09-5790-AA43-F9D3-6EC452CF293D}"/>
              </a:ext>
            </a:extLst>
          </p:cNvPr>
          <p:cNvSpPr/>
          <p:nvPr/>
        </p:nvSpPr>
        <p:spPr>
          <a:xfrm>
            <a:off x="4728681" y="5046643"/>
            <a:ext cx="1421027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SUSTAINABLE BLOCKCHAIN: FROM PROOF OF WORK (POW) TO PROOF OF STAKE (POS)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76885E41-F0CB-9961-EAD1-4AFF76A0BCC5}"/>
              </a:ext>
            </a:extLst>
          </p:cNvPr>
          <p:cNvSpPr/>
          <p:nvPr/>
        </p:nvSpPr>
        <p:spPr>
          <a:xfrm>
            <a:off x="4719092" y="6141001"/>
            <a:ext cx="1421027" cy="4832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CONNECTED INTELLIGENCE: HOW AI, IOT, AND ROBOTICS ARE RESHAPING MOBILITY AND SMART SYSTEMS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25143A8B-FC96-9ECF-71B7-DE55B53B0903}"/>
              </a:ext>
            </a:extLst>
          </p:cNvPr>
          <p:cNvSpPr/>
          <p:nvPr/>
        </p:nvSpPr>
        <p:spPr>
          <a:xfrm>
            <a:off x="4722581" y="5588215"/>
            <a:ext cx="1442127" cy="450897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800" b="1" dirty="0">
              <a:solidFill>
                <a:schemeClr val="bg1"/>
              </a:solidFill>
            </a:endParaRPr>
          </a:p>
          <a:p>
            <a:pPr algn="ctr"/>
            <a:r>
              <a:rPr lang="ca-ES" sz="800" b="1" dirty="0">
                <a:solidFill>
                  <a:schemeClr val="bg1"/>
                </a:solidFill>
              </a:rPr>
              <a:t>AI OF THINGS, MOBILITY, ROBOTICS </a:t>
            </a:r>
          </a:p>
          <a:p>
            <a:pPr algn="ctr"/>
            <a:endParaRPr lang="ca-ES" sz="800" b="1" dirty="0">
              <a:solidFill>
                <a:schemeClr val="bg1"/>
              </a:solidFill>
            </a:endParaRP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B1379937-B653-3708-2F01-5D8D89A47393}"/>
              </a:ext>
            </a:extLst>
          </p:cNvPr>
          <p:cNvSpPr/>
          <p:nvPr/>
        </p:nvSpPr>
        <p:spPr>
          <a:xfrm>
            <a:off x="6309189" y="368680"/>
            <a:ext cx="1421027" cy="296286"/>
          </a:xfrm>
          <a:prstGeom prst="roundRect">
            <a:avLst/>
          </a:prstGeom>
          <a:solidFill>
            <a:srgbClr val="C52B80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/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EFC369A7-AE4A-53B7-2896-2F542BED0D9F}"/>
              </a:ext>
            </a:extLst>
          </p:cNvPr>
          <p:cNvSpPr/>
          <p:nvPr/>
        </p:nvSpPr>
        <p:spPr>
          <a:xfrm>
            <a:off x="6302544" y="727780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ACHIEVING OMNICHANNEL EXCELLENCE: CASES IN SEAMLESS CUSTOMER ENGAGEMENT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68E6784A-0A8A-41EA-023E-96C2111EFA22}"/>
              </a:ext>
            </a:extLst>
          </p:cNvPr>
          <p:cNvSpPr/>
          <p:nvPr/>
        </p:nvSpPr>
        <p:spPr>
          <a:xfrm>
            <a:off x="6302544" y="1255610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SEARCH PERFORMANCE: AI-DRIVEN STRATEGIES FOR NEXT-GENERATION SEM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83" name="Rectángulo: esquinas redondeadas 82">
            <a:extLst>
              <a:ext uri="{FF2B5EF4-FFF2-40B4-BE49-F238E27FC236}">
                <a16:creationId xmlns:a16="http://schemas.microsoft.com/office/drawing/2014/main" id="{7DEDAB71-1DF4-CC98-D79E-D63837AE48B6}"/>
              </a:ext>
            </a:extLst>
          </p:cNvPr>
          <p:cNvSpPr/>
          <p:nvPr/>
        </p:nvSpPr>
        <p:spPr>
          <a:xfrm>
            <a:off x="6302544" y="1793440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INCLUSION, DIVERSITY, AND SUSTAINABILITY: BUILDING BRAND LOYALTY THROUGH PURPOSE-DRIVEN MARKETING</a:t>
            </a:r>
            <a:endParaRPr lang="ca-ES" sz="650" b="1" dirty="0"/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id="{30CB0F99-3ED3-9FFF-048C-97373C91DD67}"/>
              </a:ext>
            </a:extLst>
          </p:cNvPr>
          <p:cNvSpPr/>
          <p:nvPr/>
        </p:nvSpPr>
        <p:spPr>
          <a:xfrm>
            <a:off x="6316938" y="2345965"/>
            <a:ext cx="1421027" cy="521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RETAIL MEDIA NETWORKS: DRIVING BRAND GROWTH THROUGH TARGETED ADVERTISING IN RETAIL SPACES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id="{9C50D2A2-F5A9-5E29-414E-842AE345A157}"/>
              </a:ext>
            </a:extLst>
          </p:cNvPr>
          <p:cNvSpPr/>
          <p:nvPr/>
        </p:nvSpPr>
        <p:spPr>
          <a:xfrm>
            <a:off x="6302544" y="2972078"/>
            <a:ext cx="1421027" cy="5316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THE NEW REACH OF TV ADVERTISING: MAXIMIZING IMPACT ACROSS TRADITIONAL TV AND VOD PLATFORMS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0653729D-C429-D9B8-8CF5-291BF9E5EA8D}"/>
              </a:ext>
            </a:extLst>
          </p:cNvPr>
          <p:cNvSpPr/>
          <p:nvPr/>
        </p:nvSpPr>
        <p:spPr>
          <a:xfrm>
            <a:off x="7837047" y="359971"/>
            <a:ext cx="1414179" cy="311932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/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D052177F-1F11-FA66-5661-298BC840D2E6}"/>
              </a:ext>
            </a:extLst>
          </p:cNvPr>
          <p:cNvSpPr/>
          <p:nvPr/>
        </p:nvSpPr>
        <p:spPr>
          <a:xfrm>
            <a:off x="7818735" y="743426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F82E8C0F-60ED-ED0E-49E9-662AA5922DE2}"/>
              </a:ext>
            </a:extLst>
          </p:cNvPr>
          <p:cNvSpPr/>
          <p:nvPr/>
        </p:nvSpPr>
        <p:spPr>
          <a:xfrm>
            <a:off x="7818735" y="1271256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314C9B14-0B80-16DC-19FB-BC40A234FA85}"/>
              </a:ext>
            </a:extLst>
          </p:cNvPr>
          <p:cNvSpPr/>
          <p:nvPr/>
        </p:nvSpPr>
        <p:spPr>
          <a:xfrm>
            <a:off x="7802306" y="1809334"/>
            <a:ext cx="1443601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en-US" sz="650" b="1" dirty="0">
                <a:solidFill>
                  <a:srgbClr val="000000"/>
                </a:solidFill>
              </a:rPr>
              <a:t>HERRAMIENTAS PARA LA I</a:t>
            </a:r>
            <a:r>
              <a:rPr lang="ca-ES" sz="650" b="1" dirty="0">
                <a:solidFill>
                  <a:schemeClr val="tx1"/>
                </a:solidFill>
              </a:rPr>
              <a:t>NTERNACIONALIZACION DIGITAL DE LA PYME</a:t>
            </a:r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DB077171-8CA9-E24B-BF39-48FE92D5B08B}"/>
              </a:ext>
            </a:extLst>
          </p:cNvPr>
          <p:cNvSpPr/>
          <p:nvPr/>
        </p:nvSpPr>
        <p:spPr>
          <a:xfrm>
            <a:off x="7810556" y="2361611"/>
            <a:ext cx="1421027" cy="5160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KIT CONSULTING: EL IMPULSO NECESARIO PARA LA DIGITALIZACIÓN EMPRESARIAL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91" name="Rectángulo: esquinas redondeadas 90">
            <a:extLst>
              <a:ext uri="{FF2B5EF4-FFF2-40B4-BE49-F238E27FC236}">
                <a16:creationId xmlns:a16="http://schemas.microsoft.com/office/drawing/2014/main" id="{9A0CB381-7142-409F-3875-E5ED0DAB2F3F}"/>
              </a:ext>
            </a:extLst>
          </p:cNvPr>
          <p:cNvSpPr/>
          <p:nvPr/>
        </p:nvSpPr>
        <p:spPr>
          <a:xfrm>
            <a:off x="7818735" y="2988902"/>
            <a:ext cx="1421027" cy="5075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650" b="1" dirty="0">
                <a:solidFill>
                  <a:schemeClr val="tx1"/>
                </a:solidFill>
              </a:rPr>
              <a:t>CASOS DE EXITO: EL LIDERAZGO DIGITAL DE LA NUEVA PYME</a:t>
            </a:r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id="{7B34E015-7EBB-2B75-98E3-6A0237C97871}"/>
              </a:ext>
            </a:extLst>
          </p:cNvPr>
          <p:cNvSpPr/>
          <p:nvPr/>
        </p:nvSpPr>
        <p:spPr>
          <a:xfrm>
            <a:off x="6356968" y="4007947"/>
            <a:ext cx="1392481" cy="418416"/>
          </a:xfrm>
          <a:prstGeom prst="roundRect">
            <a:avLst/>
          </a:prstGeom>
          <a:solidFill>
            <a:srgbClr val="C52B80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/>
          </a:p>
        </p:txBody>
      </p:sp>
      <p:sp>
        <p:nvSpPr>
          <p:cNvPr id="93" name="Rectángulo: esquinas redondeadas 92">
            <a:extLst>
              <a:ext uri="{FF2B5EF4-FFF2-40B4-BE49-F238E27FC236}">
                <a16:creationId xmlns:a16="http://schemas.microsoft.com/office/drawing/2014/main" id="{24B16B8A-C8E8-E2F3-0176-25079FF24ECD}"/>
              </a:ext>
            </a:extLst>
          </p:cNvPr>
          <p:cNvSpPr/>
          <p:nvPr/>
        </p:nvSpPr>
        <p:spPr>
          <a:xfrm>
            <a:off x="6315329" y="4517577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GEN-AI FOR MARKETING IN 2025: STRATEGIES FOR CREATIVITY AND SCALE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EACED1AA-FED9-9F10-0733-68D3CEBCBB76}"/>
              </a:ext>
            </a:extLst>
          </p:cNvPr>
          <p:cNvSpPr/>
          <p:nvPr/>
        </p:nvSpPr>
        <p:spPr>
          <a:xfrm>
            <a:off x="6315329" y="5038661"/>
            <a:ext cx="1421027" cy="4686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AGILE MARKETING TEAMS FOR REAL-TIME CUSTOMER ENGAGEMENT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95" name="Rectángulo: esquinas redondeadas 94">
            <a:extLst>
              <a:ext uri="{FF2B5EF4-FFF2-40B4-BE49-F238E27FC236}">
                <a16:creationId xmlns:a16="http://schemas.microsoft.com/office/drawing/2014/main" id="{5E782DC4-5371-C6EB-24ED-58B8093E8878}"/>
              </a:ext>
            </a:extLst>
          </p:cNvPr>
          <p:cNvSpPr/>
          <p:nvPr/>
        </p:nvSpPr>
        <p:spPr>
          <a:xfrm>
            <a:off x="6302544" y="5584806"/>
            <a:ext cx="1421027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PERSONALIZATION: HOW DATA PRIVACY SHAPES DIGITAL STRATEGY IN THE NEW DECADE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96" name="Rectángulo: esquinas redondeadas 95">
            <a:extLst>
              <a:ext uri="{FF2B5EF4-FFF2-40B4-BE49-F238E27FC236}">
                <a16:creationId xmlns:a16="http://schemas.microsoft.com/office/drawing/2014/main" id="{0B632A19-0083-E046-E224-F7E23A133211}"/>
              </a:ext>
            </a:extLst>
          </p:cNvPr>
          <p:cNvSpPr/>
          <p:nvPr/>
        </p:nvSpPr>
        <p:spPr>
          <a:xfrm>
            <a:off x="6302544" y="6156077"/>
            <a:ext cx="1421027" cy="4681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THE FUTURE OF MARTECH INTEGRATION: BOOSTING ROI AND EFFICIENCY THROUGH TECH CONSOLIDATION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97" name="Rectángulo: esquinas redondeadas 96">
            <a:extLst>
              <a:ext uri="{FF2B5EF4-FFF2-40B4-BE49-F238E27FC236}">
                <a16:creationId xmlns:a16="http://schemas.microsoft.com/office/drawing/2014/main" id="{DD277325-21A2-6257-D4DA-6E99FB2F2A49}"/>
              </a:ext>
            </a:extLst>
          </p:cNvPr>
          <p:cNvSpPr/>
          <p:nvPr/>
        </p:nvSpPr>
        <p:spPr>
          <a:xfrm>
            <a:off x="7817414" y="4007606"/>
            <a:ext cx="1421027" cy="420224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98" name="Rectángulo: esquinas redondeadas 97">
            <a:extLst>
              <a:ext uri="{FF2B5EF4-FFF2-40B4-BE49-F238E27FC236}">
                <a16:creationId xmlns:a16="http://schemas.microsoft.com/office/drawing/2014/main" id="{E2FA3332-FB19-FEFB-1A95-1A586FB8DBF0}"/>
              </a:ext>
            </a:extLst>
          </p:cNvPr>
          <p:cNvSpPr/>
          <p:nvPr/>
        </p:nvSpPr>
        <p:spPr>
          <a:xfrm>
            <a:off x="7830199" y="4513724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CERTIFICACIONES ESG: CÓMO PREPARAR A LA PYME PARA LA NUEVA SOSTENIBILIDAD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93C6116F-FB93-C0EF-4DA0-E4EC67A11308}"/>
              </a:ext>
            </a:extLst>
          </p:cNvPr>
          <p:cNvSpPr/>
          <p:nvPr/>
        </p:nvSpPr>
        <p:spPr>
          <a:xfrm>
            <a:off x="7830199" y="5034809"/>
            <a:ext cx="1421027" cy="4686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ESG EN LA PYME: DEL COMPROMISO A LA VENTAJA COMPETITIVA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100" name="Rectángulo: esquinas redondeadas 99">
            <a:extLst>
              <a:ext uri="{FF2B5EF4-FFF2-40B4-BE49-F238E27FC236}">
                <a16:creationId xmlns:a16="http://schemas.microsoft.com/office/drawing/2014/main" id="{2D02CE73-FB38-83E3-61F9-BC8D1B4895A4}"/>
              </a:ext>
            </a:extLst>
          </p:cNvPr>
          <p:cNvSpPr/>
          <p:nvPr/>
        </p:nvSpPr>
        <p:spPr>
          <a:xfrm>
            <a:off x="7817414" y="5580954"/>
            <a:ext cx="1421027" cy="4692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CASO DE TRANSFORMACIÓN DIGITAL SOSTENIBLE: OPTIMIZAR PROCESOS Y REDUCIR COSTES 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id="{02DD2007-2AEB-4A01-395D-BC6A8B78921A}"/>
              </a:ext>
            </a:extLst>
          </p:cNvPr>
          <p:cNvSpPr/>
          <p:nvPr/>
        </p:nvSpPr>
        <p:spPr>
          <a:xfrm>
            <a:off x="7817414" y="6142988"/>
            <a:ext cx="1421027" cy="4880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CERTIFICACIONES CLAVE PARA EL USO RESPONSABLE DE LA IA: SEGURIDAD, TRANSPARENCIA Y CONFORMIDAD</a:t>
            </a:r>
            <a:endParaRPr lang="ca-ES" sz="650" b="1" dirty="0"/>
          </a:p>
        </p:txBody>
      </p:sp>
      <p:sp>
        <p:nvSpPr>
          <p:cNvPr id="103" name="Rectángulo: esquinas redondeadas 102">
            <a:extLst>
              <a:ext uri="{FF2B5EF4-FFF2-40B4-BE49-F238E27FC236}">
                <a16:creationId xmlns:a16="http://schemas.microsoft.com/office/drawing/2014/main" id="{E00D2D72-5699-FB9C-42C6-8BE9FB7C5198}"/>
              </a:ext>
            </a:extLst>
          </p:cNvPr>
          <p:cNvSpPr/>
          <p:nvPr/>
        </p:nvSpPr>
        <p:spPr>
          <a:xfrm>
            <a:off x="1716657" y="3572662"/>
            <a:ext cx="10412835" cy="363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952" b="1" dirty="0">
              <a:solidFill>
                <a:srgbClr val="000000"/>
              </a:solidFill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7B71868E-2777-0C75-588C-7DB725FAA956}"/>
              </a:ext>
            </a:extLst>
          </p:cNvPr>
          <p:cNvSpPr txBox="1"/>
          <p:nvPr/>
        </p:nvSpPr>
        <p:spPr>
          <a:xfrm>
            <a:off x="1451907" y="-3178"/>
            <a:ext cx="1966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MAIN AUDITORIUM </a:t>
            </a: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C5E6B338-F815-63A4-BF20-EE700ABF88A9}"/>
              </a:ext>
            </a:extLst>
          </p:cNvPr>
          <p:cNvSpPr txBox="1"/>
          <p:nvPr/>
        </p:nvSpPr>
        <p:spPr>
          <a:xfrm>
            <a:off x="3275840" y="-29175"/>
            <a:ext cx="13055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AUDITORIUM 2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INDUSTRY FORUMS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610C1EAD-8E16-798F-65F2-F8AE1C7D4EA5}"/>
              </a:ext>
            </a:extLst>
          </p:cNvPr>
          <p:cNvSpPr txBox="1"/>
          <p:nvPr/>
        </p:nvSpPr>
        <p:spPr>
          <a:xfrm>
            <a:off x="5747343" y="-70957"/>
            <a:ext cx="2499132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DIGITAL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MARKETING PLANET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F7A051C2-F7C0-A7A3-48B4-E3256F2B3B77}"/>
              </a:ext>
            </a:extLst>
          </p:cNvPr>
          <p:cNvSpPr txBox="1"/>
          <p:nvPr/>
        </p:nvSpPr>
        <p:spPr>
          <a:xfrm>
            <a:off x="7750914" y="-53935"/>
            <a:ext cx="1421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ESPAÑA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PYME DIGITAL </a:t>
            </a: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16F9162C-8A90-95C4-8408-6A85FADB9E13}"/>
              </a:ext>
            </a:extLst>
          </p:cNvPr>
          <p:cNvSpPr txBox="1"/>
          <p:nvPr/>
        </p:nvSpPr>
        <p:spPr>
          <a:xfrm>
            <a:off x="4611513" y="-34346"/>
            <a:ext cx="1558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AUDITORIUM 3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TECH SERIES/C-LEVEL AGENDAS</a:t>
            </a:r>
          </a:p>
          <a:p>
            <a:pPr algn="ctr">
              <a:tabLst>
                <a:tab pos="1152170" algn="l"/>
                <a:tab pos="2436642" algn="l"/>
              </a:tabLst>
            </a:pPr>
            <a:endParaRPr lang="ca-ES" sz="1000" b="1" dirty="0">
              <a:solidFill>
                <a:schemeClr val="tx1">
                  <a:lumMod val="85000"/>
                  <a:lumOff val="15000"/>
                </a:schemeClr>
              </a:solidFill>
              <a:latin typeface="Gotham Narrow Book" pitchFamily="50" charset="0"/>
            </a:endParaRPr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9D801FCA-120D-0D45-806C-1DDCE86C9C72}"/>
              </a:ext>
            </a:extLst>
          </p:cNvPr>
          <p:cNvSpPr txBox="1"/>
          <p:nvPr/>
        </p:nvSpPr>
        <p:spPr>
          <a:xfrm>
            <a:off x="4644383" y="3579582"/>
            <a:ext cx="464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/>
              <a:t>LUNCH TIME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7EF48F2E-6DA2-C8B4-E881-2ED502370BD7}"/>
              </a:ext>
            </a:extLst>
          </p:cNvPr>
          <p:cNvSpPr txBox="1"/>
          <p:nvPr/>
        </p:nvSpPr>
        <p:spPr>
          <a:xfrm>
            <a:off x="1636297" y="2670829"/>
            <a:ext cx="142102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en-US" sz="700" b="1" dirty="0"/>
              <a:t>CASE STUDY: BUILDING TRUST THROUGH ETHICS COMPLIANCE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EEE4F3CC-8559-609D-84BE-93DF2AC75850}"/>
              </a:ext>
            </a:extLst>
          </p:cNvPr>
          <p:cNvSpPr txBox="1"/>
          <p:nvPr/>
        </p:nvSpPr>
        <p:spPr>
          <a:xfrm>
            <a:off x="4620336" y="419349"/>
            <a:ext cx="1597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CIO SUMMIT</a:t>
            </a: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0DF471B0-F4D6-BC23-B5A4-12D835307710}"/>
              </a:ext>
            </a:extLst>
          </p:cNvPr>
          <p:cNvSpPr txBox="1"/>
          <p:nvPr/>
        </p:nvSpPr>
        <p:spPr>
          <a:xfrm>
            <a:off x="4653262" y="4108698"/>
            <a:ext cx="1597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 BLOCKCHAIN</a:t>
            </a:r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id="{A58DE5D4-D859-1F3C-AB38-04ED0F42D5D1}"/>
              </a:ext>
            </a:extLst>
          </p:cNvPr>
          <p:cNvSpPr txBox="1"/>
          <p:nvPr/>
        </p:nvSpPr>
        <p:spPr>
          <a:xfrm>
            <a:off x="6373713" y="347467"/>
            <a:ext cx="137211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AGENCIES AND BRAND LOVE STORIES</a:t>
            </a:r>
          </a:p>
        </p:txBody>
      </p:sp>
      <p:sp>
        <p:nvSpPr>
          <p:cNvPr id="176" name="CuadroTexto 175">
            <a:extLst>
              <a:ext uri="{FF2B5EF4-FFF2-40B4-BE49-F238E27FC236}">
                <a16:creationId xmlns:a16="http://schemas.microsoft.com/office/drawing/2014/main" id="{30520D0C-41FC-238B-0EBD-C3635E94C04F}"/>
              </a:ext>
            </a:extLst>
          </p:cNvPr>
          <p:cNvSpPr txBox="1"/>
          <p:nvPr/>
        </p:nvSpPr>
        <p:spPr>
          <a:xfrm>
            <a:off x="6326994" y="3984400"/>
            <a:ext cx="1451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CMO SUMMIT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BUSINESS &amp; GROWTH STRATEGY</a:t>
            </a: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0C12641A-34C4-DEB5-A634-89BEACD42EEF}"/>
              </a:ext>
            </a:extLst>
          </p:cNvPr>
          <p:cNvSpPr txBox="1"/>
          <p:nvPr/>
        </p:nvSpPr>
        <p:spPr>
          <a:xfrm>
            <a:off x="7839059" y="333809"/>
            <a:ext cx="132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HERRAMIENTAS DIGITALES</a:t>
            </a:r>
          </a:p>
        </p:txBody>
      </p:sp>
      <p:sp>
        <p:nvSpPr>
          <p:cNvPr id="182" name="CuadroTexto 181">
            <a:extLst>
              <a:ext uri="{FF2B5EF4-FFF2-40B4-BE49-F238E27FC236}">
                <a16:creationId xmlns:a16="http://schemas.microsoft.com/office/drawing/2014/main" id="{1F170E9B-A608-29B8-C279-D0225EC32E62}"/>
              </a:ext>
            </a:extLst>
          </p:cNvPr>
          <p:cNvSpPr txBox="1"/>
          <p:nvPr/>
        </p:nvSpPr>
        <p:spPr>
          <a:xfrm>
            <a:off x="7838797" y="794181"/>
            <a:ext cx="13332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es-ES" sz="650" b="1" dirty="0">
                <a:solidFill>
                  <a:srgbClr val="000000"/>
                </a:solidFill>
              </a:rPr>
              <a:t>OPTIMIZAR LA PYME CON EL KIT DIGITAL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183" name="CuadroTexto 182">
            <a:extLst>
              <a:ext uri="{FF2B5EF4-FFF2-40B4-BE49-F238E27FC236}">
                <a16:creationId xmlns:a16="http://schemas.microsoft.com/office/drawing/2014/main" id="{861D21E6-B39F-AFAD-424C-F20EBADD843D}"/>
              </a:ext>
            </a:extLst>
          </p:cNvPr>
          <p:cNvSpPr txBox="1"/>
          <p:nvPr/>
        </p:nvSpPr>
        <p:spPr>
          <a:xfrm>
            <a:off x="7704235" y="1364095"/>
            <a:ext cx="1672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650" b="1" dirty="0"/>
              <a:t>GUIA DE IA PARA LA EMPRESA ESPAÑOLA</a:t>
            </a:r>
          </a:p>
        </p:txBody>
      </p:sp>
      <p:sp>
        <p:nvSpPr>
          <p:cNvPr id="187" name="CuadroTexto 186">
            <a:extLst>
              <a:ext uri="{FF2B5EF4-FFF2-40B4-BE49-F238E27FC236}">
                <a16:creationId xmlns:a16="http://schemas.microsoft.com/office/drawing/2014/main" id="{9784550E-1F36-657F-9DD2-2184BC0CE62A}"/>
              </a:ext>
            </a:extLst>
          </p:cNvPr>
          <p:cNvSpPr txBox="1"/>
          <p:nvPr/>
        </p:nvSpPr>
        <p:spPr>
          <a:xfrm>
            <a:off x="7691450" y="4040323"/>
            <a:ext cx="167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es-ES" sz="800" b="1" dirty="0">
                <a:solidFill>
                  <a:schemeClr val="bg1"/>
                </a:solidFill>
              </a:rPr>
              <a:t>CERTIFICACIONES Y SOSTENIBILIDAD EN LA PYME</a:t>
            </a:r>
          </a:p>
        </p:txBody>
      </p:sp>
      <p:sp>
        <p:nvSpPr>
          <p:cNvPr id="192" name="CuadroTexto 191">
            <a:extLst>
              <a:ext uri="{FF2B5EF4-FFF2-40B4-BE49-F238E27FC236}">
                <a16:creationId xmlns:a16="http://schemas.microsoft.com/office/drawing/2014/main" id="{40FF7653-2640-C4B5-F03B-83347BE4A3E5}"/>
              </a:ext>
            </a:extLst>
          </p:cNvPr>
          <p:cNvSpPr txBox="1"/>
          <p:nvPr/>
        </p:nvSpPr>
        <p:spPr>
          <a:xfrm>
            <a:off x="3212341" y="353792"/>
            <a:ext cx="1396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HEALTH &amp; BIOTECH &amp; LIFESCIENCES</a:t>
            </a:r>
          </a:p>
        </p:txBody>
      </p:sp>
      <p:sp>
        <p:nvSpPr>
          <p:cNvPr id="195" name="CuadroTexto 194">
            <a:extLst>
              <a:ext uri="{FF2B5EF4-FFF2-40B4-BE49-F238E27FC236}">
                <a16:creationId xmlns:a16="http://schemas.microsoft.com/office/drawing/2014/main" id="{580202F0-F15A-ECF2-A3E7-C93DE599D49F}"/>
              </a:ext>
            </a:extLst>
          </p:cNvPr>
          <p:cNvSpPr txBox="1"/>
          <p:nvPr/>
        </p:nvSpPr>
        <p:spPr>
          <a:xfrm>
            <a:off x="3202834" y="2347518"/>
            <a:ext cx="1397409" cy="217696"/>
          </a:xfrm>
          <a:prstGeom prst="rect">
            <a:avLst/>
          </a:prstGeom>
          <a:noFill/>
          <a:ln w="38100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952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a-ES" sz="800" dirty="0">
                <a:solidFill>
                  <a:schemeClr val="bg1"/>
                </a:solidFill>
              </a:rPr>
              <a:t>CLOUD &amp; MULTICLOUD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D4FFCAD-B73D-E4FB-A0E8-017CA469A67D}"/>
              </a:ext>
            </a:extLst>
          </p:cNvPr>
          <p:cNvSpPr txBox="1"/>
          <p:nvPr/>
        </p:nvSpPr>
        <p:spPr>
          <a:xfrm>
            <a:off x="276806" y="760983"/>
            <a:ext cx="1966310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952" b="1" dirty="0"/>
              <a:t>10.00 h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FA5D0E-ABE6-D6A4-EC1A-78147C3A7AE4}"/>
              </a:ext>
            </a:extLst>
          </p:cNvPr>
          <p:cNvSpPr txBox="1"/>
          <p:nvPr/>
        </p:nvSpPr>
        <p:spPr>
          <a:xfrm>
            <a:off x="311071" y="3433773"/>
            <a:ext cx="1966310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952" b="1" dirty="0"/>
              <a:t>14.00 h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C5D0CB-A115-B464-C51A-F3CFD8F72B2C}"/>
              </a:ext>
            </a:extLst>
          </p:cNvPr>
          <p:cNvSpPr txBox="1"/>
          <p:nvPr/>
        </p:nvSpPr>
        <p:spPr>
          <a:xfrm>
            <a:off x="317585" y="6422983"/>
            <a:ext cx="1966310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952" b="1" dirty="0"/>
              <a:t>18:20 h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2BFECAA-61BB-3E79-26DA-4CFD196977FA}"/>
              </a:ext>
            </a:extLst>
          </p:cNvPr>
          <p:cNvSpPr/>
          <p:nvPr/>
        </p:nvSpPr>
        <p:spPr>
          <a:xfrm>
            <a:off x="1700669" y="374952"/>
            <a:ext cx="1421027" cy="286858"/>
          </a:xfrm>
          <a:prstGeom prst="roundRect">
            <a:avLst/>
          </a:prstGeom>
          <a:solidFill>
            <a:srgbClr val="015A92"/>
          </a:solidFill>
          <a:ln w="38100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36D7AA-20E2-F46B-B95F-BC18CB72F42D}"/>
              </a:ext>
            </a:extLst>
          </p:cNvPr>
          <p:cNvSpPr txBox="1"/>
          <p:nvPr/>
        </p:nvSpPr>
        <p:spPr>
          <a:xfrm>
            <a:off x="1668817" y="332233"/>
            <a:ext cx="147749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CEO &amp;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LEADERSHIP SUMMIT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FCED2F-713B-1054-AAD8-88DE3EF027BD}"/>
              </a:ext>
            </a:extLst>
          </p:cNvPr>
          <p:cNvSpPr txBox="1"/>
          <p:nvPr/>
        </p:nvSpPr>
        <p:spPr>
          <a:xfrm>
            <a:off x="1737182" y="4070240"/>
            <a:ext cx="143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CEO &amp; LEADERSHIP SUMMIT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59B17210-0ECD-7A4C-EE7C-42D9072786E5}"/>
              </a:ext>
            </a:extLst>
          </p:cNvPr>
          <p:cNvSpPr/>
          <p:nvPr/>
        </p:nvSpPr>
        <p:spPr>
          <a:xfrm>
            <a:off x="3241749" y="4028135"/>
            <a:ext cx="1421027" cy="406494"/>
          </a:xfrm>
          <a:prstGeom prst="roundRect">
            <a:avLst/>
          </a:prstGeom>
          <a:solidFill>
            <a:srgbClr val="00A99B"/>
          </a:solidFill>
          <a:ln w="38100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800" b="1" dirty="0">
              <a:solidFill>
                <a:srgbClr val="000000"/>
              </a:solidFill>
            </a:endParaRPr>
          </a:p>
          <a:p>
            <a:pPr algn="ctr"/>
            <a:r>
              <a:rPr lang="ca-ES" sz="800" b="1" dirty="0">
                <a:solidFill>
                  <a:schemeClr val="bg1"/>
                </a:solidFill>
              </a:rPr>
              <a:t>RETAIL &amp; ECOMMERCE</a:t>
            </a:r>
          </a:p>
          <a:p>
            <a:pPr algn="ctr"/>
            <a:endParaRPr lang="ca-ES" sz="800" b="1" dirty="0">
              <a:solidFill>
                <a:srgbClr val="000000"/>
              </a:solidFill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165286CC-C51B-DD62-54EC-C352C8DA3B5E}"/>
              </a:ext>
            </a:extLst>
          </p:cNvPr>
          <p:cNvSpPr/>
          <p:nvPr/>
        </p:nvSpPr>
        <p:spPr>
          <a:xfrm>
            <a:off x="3214712" y="6140297"/>
            <a:ext cx="1448064" cy="4832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SUSTAINABILITY AND TRANSPARENCY IN ECOMMERCE: ECO AND SOCIAL-CONSCIOUS SHOPPERS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150" name="object 4">
            <a:extLst>
              <a:ext uri="{FF2B5EF4-FFF2-40B4-BE49-F238E27FC236}">
                <a16:creationId xmlns:a16="http://schemas.microsoft.com/office/drawing/2014/main" id="{AC3221B8-6DAD-E40B-FBF3-C56A82E44169}"/>
              </a:ext>
            </a:extLst>
          </p:cNvPr>
          <p:cNvSpPr/>
          <p:nvPr/>
        </p:nvSpPr>
        <p:spPr>
          <a:xfrm>
            <a:off x="9471031" y="4513724"/>
            <a:ext cx="1421130" cy="2137671"/>
          </a:xfrm>
          <a:custGeom>
            <a:avLst/>
            <a:gdLst/>
            <a:ahLst/>
            <a:cxnLst/>
            <a:rect l="l" t="t" r="r" b="b"/>
            <a:pathLst>
              <a:path w="1421129" h="1998345">
                <a:moveTo>
                  <a:pt x="0" y="236842"/>
                </a:moveTo>
                <a:lnTo>
                  <a:pt x="4811" y="189108"/>
                </a:lnTo>
                <a:lnTo>
                  <a:pt x="18611" y="144650"/>
                </a:lnTo>
                <a:lnTo>
                  <a:pt x="40447" y="104419"/>
                </a:lnTo>
                <a:lnTo>
                  <a:pt x="69367" y="69367"/>
                </a:lnTo>
                <a:lnTo>
                  <a:pt x="104419" y="40447"/>
                </a:lnTo>
                <a:lnTo>
                  <a:pt x="144650" y="18611"/>
                </a:lnTo>
                <a:lnTo>
                  <a:pt x="189108" y="4811"/>
                </a:lnTo>
                <a:lnTo>
                  <a:pt x="236842" y="0"/>
                </a:lnTo>
                <a:lnTo>
                  <a:pt x="1184186" y="0"/>
                </a:lnTo>
                <a:lnTo>
                  <a:pt x="1231916" y="4811"/>
                </a:lnTo>
                <a:lnTo>
                  <a:pt x="1276372" y="18611"/>
                </a:lnTo>
                <a:lnTo>
                  <a:pt x="1316603" y="40447"/>
                </a:lnTo>
                <a:lnTo>
                  <a:pt x="1351656" y="69367"/>
                </a:lnTo>
                <a:lnTo>
                  <a:pt x="1380577" y="104419"/>
                </a:lnTo>
                <a:lnTo>
                  <a:pt x="1402415" y="144650"/>
                </a:lnTo>
                <a:lnTo>
                  <a:pt x="1416216" y="189108"/>
                </a:lnTo>
                <a:lnTo>
                  <a:pt x="1421028" y="236842"/>
                </a:lnTo>
                <a:lnTo>
                  <a:pt x="1421028" y="1761159"/>
                </a:lnTo>
                <a:lnTo>
                  <a:pt x="1416216" y="1808889"/>
                </a:lnTo>
                <a:lnTo>
                  <a:pt x="1402415" y="1853346"/>
                </a:lnTo>
                <a:lnTo>
                  <a:pt x="1380577" y="1893577"/>
                </a:lnTo>
                <a:lnTo>
                  <a:pt x="1351656" y="1928629"/>
                </a:lnTo>
                <a:lnTo>
                  <a:pt x="1316603" y="1957551"/>
                </a:lnTo>
                <a:lnTo>
                  <a:pt x="1276372" y="1979388"/>
                </a:lnTo>
                <a:lnTo>
                  <a:pt x="1231916" y="1993190"/>
                </a:lnTo>
                <a:lnTo>
                  <a:pt x="1184186" y="1998002"/>
                </a:lnTo>
                <a:lnTo>
                  <a:pt x="236842" y="1998002"/>
                </a:lnTo>
                <a:lnTo>
                  <a:pt x="189108" y="1993190"/>
                </a:lnTo>
                <a:lnTo>
                  <a:pt x="144650" y="1979388"/>
                </a:lnTo>
                <a:lnTo>
                  <a:pt x="104419" y="1957551"/>
                </a:lnTo>
                <a:lnTo>
                  <a:pt x="69367" y="1928629"/>
                </a:lnTo>
                <a:lnTo>
                  <a:pt x="40447" y="1893577"/>
                </a:lnTo>
                <a:lnTo>
                  <a:pt x="18611" y="1853346"/>
                </a:lnTo>
                <a:lnTo>
                  <a:pt x="4811" y="1808889"/>
                </a:lnTo>
                <a:lnTo>
                  <a:pt x="0" y="1761159"/>
                </a:lnTo>
                <a:lnTo>
                  <a:pt x="0" y="236842"/>
                </a:lnTo>
                <a:close/>
              </a:path>
            </a:pathLst>
          </a:custGeom>
          <a:ln w="28575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4" name="object 81">
            <a:extLst>
              <a:ext uri="{FF2B5EF4-FFF2-40B4-BE49-F238E27FC236}">
                <a16:creationId xmlns:a16="http://schemas.microsoft.com/office/drawing/2014/main" id="{2016A232-D81D-1BBD-D819-A9BE2A945090}"/>
              </a:ext>
            </a:extLst>
          </p:cNvPr>
          <p:cNvGrpSpPr/>
          <p:nvPr/>
        </p:nvGrpSpPr>
        <p:grpSpPr>
          <a:xfrm>
            <a:off x="9457996" y="358286"/>
            <a:ext cx="1534337" cy="347135"/>
            <a:chOff x="9361355" y="471357"/>
            <a:chExt cx="1449705" cy="344170"/>
          </a:xfrm>
        </p:grpSpPr>
        <p:sp>
          <p:nvSpPr>
            <p:cNvPr id="193" name="object 82">
              <a:extLst>
                <a:ext uri="{FF2B5EF4-FFF2-40B4-BE49-F238E27FC236}">
                  <a16:creationId xmlns:a16="http://schemas.microsoft.com/office/drawing/2014/main" id="{CA319CA3-1195-E84B-F5A2-BECB0798EBD7}"/>
                </a:ext>
              </a:extLst>
            </p:cNvPr>
            <p:cNvSpPr/>
            <p:nvPr/>
          </p:nvSpPr>
          <p:spPr>
            <a:xfrm>
              <a:off x="9375643" y="485645"/>
              <a:ext cx="1421130" cy="315595"/>
            </a:xfrm>
            <a:custGeom>
              <a:avLst/>
              <a:gdLst/>
              <a:ahLst/>
              <a:cxnLst/>
              <a:rect l="l" t="t" r="r" b="b"/>
              <a:pathLst>
                <a:path w="1421129" h="315595">
                  <a:moveTo>
                    <a:pt x="1368526" y="0"/>
                  </a:moveTo>
                  <a:lnTo>
                    <a:pt x="52501" y="0"/>
                  </a:lnTo>
                  <a:lnTo>
                    <a:pt x="32066" y="4126"/>
                  </a:lnTo>
                  <a:lnTo>
                    <a:pt x="15378" y="15378"/>
                  </a:lnTo>
                  <a:lnTo>
                    <a:pt x="4126" y="32066"/>
                  </a:lnTo>
                  <a:lnTo>
                    <a:pt x="0" y="52501"/>
                  </a:lnTo>
                  <a:lnTo>
                    <a:pt x="0" y="262509"/>
                  </a:lnTo>
                  <a:lnTo>
                    <a:pt x="4126" y="282951"/>
                  </a:lnTo>
                  <a:lnTo>
                    <a:pt x="15378" y="299643"/>
                  </a:lnTo>
                  <a:lnTo>
                    <a:pt x="32066" y="310897"/>
                  </a:lnTo>
                  <a:lnTo>
                    <a:pt x="52501" y="315023"/>
                  </a:lnTo>
                  <a:lnTo>
                    <a:pt x="1368526" y="315023"/>
                  </a:lnTo>
                  <a:lnTo>
                    <a:pt x="1388961" y="310897"/>
                  </a:lnTo>
                  <a:lnTo>
                    <a:pt x="1405650" y="299643"/>
                  </a:lnTo>
                  <a:lnTo>
                    <a:pt x="1416902" y="282951"/>
                  </a:lnTo>
                  <a:lnTo>
                    <a:pt x="1421028" y="262509"/>
                  </a:lnTo>
                  <a:lnTo>
                    <a:pt x="1421028" y="52501"/>
                  </a:lnTo>
                  <a:lnTo>
                    <a:pt x="1416902" y="32066"/>
                  </a:lnTo>
                  <a:lnTo>
                    <a:pt x="1405650" y="15378"/>
                  </a:lnTo>
                  <a:lnTo>
                    <a:pt x="1388961" y="4126"/>
                  </a:lnTo>
                  <a:lnTo>
                    <a:pt x="136852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83">
              <a:extLst>
                <a:ext uri="{FF2B5EF4-FFF2-40B4-BE49-F238E27FC236}">
                  <a16:creationId xmlns:a16="http://schemas.microsoft.com/office/drawing/2014/main" id="{857AC77C-984F-CEA9-EDDB-54FD3DA47197}"/>
                </a:ext>
              </a:extLst>
            </p:cNvPr>
            <p:cNvSpPr/>
            <p:nvPr/>
          </p:nvSpPr>
          <p:spPr>
            <a:xfrm>
              <a:off x="9375643" y="485645"/>
              <a:ext cx="1421130" cy="315595"/>
            </a:xfrm>
            <a:custGeom>
              <a:avLst/>
              <a:gdLst/>
              <a:ahLst/>
              <a:cxnLst/>
              <a:rect l="l" t="t" r="r" b="b"/>
              <a:pathLst>
                <a:path w="1421129" h="315595">
                  <a:moveTo>
                    <a:pt x="0" y="52501"/>
                  </a:moveTo>
                  <a:lnTo>
                    <a:pt x="4126" y="32066"/>
                  </a:lnTo>
                  <a:lnTo>
                    <a:pt x="15378" y="15378"/>
                  </a:lnTo>
                  <a:lnTo>
                    <a:pt x="32066" y="4126"/>
                  </a:lnTo>
                  <a:lnTo>
                    <a:pt x="52501" y="0"/>
                  </a:lnTo>
                  <a:lnTo>
                    <a:pt x="1368526" y="0"/>
                  </a:lnTo>
                  <a:lnTo>
                    <a:pt x="1388961" y="4126"/>
                  </a:lnTo>
                  <a:lnTo>
                    <a:pt x="1405650" y="15378"/>
                  </a:lnTo>
                  <a:lnTo>
                    <a:pt x="1416902" y="32066"/>
                  </a:lnTo>
                  <a:lnTo>
                    <a:pt x="1421028" y="52501"/>
                  </a:lnTo>
                  <a:lnTo>
                    <a:pt x="1421028" y="262509"/>
                  </a:lnTo>
                  <a:lnTo>
                    <a:pt x="1416902" y="282951"/>
                  </a:lnTo>
                  <a:lnTo>
                    <a:pt x="1405650" y="299643"/>
                  </a:lnTo>
                  <a:lnTo>
                    <a:pt x="1388961" y="310897"/>
                  </a:lnTo>
                  <a:lnTo>
                    <a:pt x="1368526" y="315023"/>
                  </a:lnTo>
                  <a:lnTo>
                    <a:pt x="52501" y="315023"/>
                  </a:lnTo>
                  <a:lnTo>
                    <a:pt x="32066" y="310897"/>
                  </a:lnTo>
                  <a:lnTo>
                    <a:pt x="15378" y="299643"/>
                  </a:lnTo>
                  <a:lnTo>
                    <a:pt x="4126" y="282951"/>
                  </a:lnTo>
                  <a:lnTo>
                    <a:pt x="0" y="262509"/>
                  </a:lnTo>
                  <a:lnTo>
                    <a:pt x="0" y="52501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9" name="object 86">
            <a:extLst>
              <a:ext uri="{FF2B5EF4-FFF2-40B4-BE49-F238E27FC236}">
                <a16:creationId xmlns:a16="http://schemas.microsoft.com/office/drawing/2014/main" id="{5419451E-8552-10F7-9454-07B032681E0E}"/>
              </a:ext>
            </a:extLst>
          </p:cNvPr>
          <p:cNvSpPr/>
          <p:nvPr/>
        </p:nvSpPr>
        <p:spPr>
          <a:xfrm>
            <a:off x="9469311" y="816654"/>
            <a:ext cx="1478280" cy="2552700"/>
          </a:xfrm>
          <a:custGeom>
            <a:avLst/>
            <a:gdLst/>
            <a:ahLst/>
            <a:cxnLst/>
            <a:rect l="l" t="t" r="r" b="b"/>
            <a:pathLst>
              <a:path w="1478279" h="2552700">
                <a:moveTo>
                  <a:pt x="0" y="246316"/>
                </a:moveTo>
                <a:lnTo>
                  <a:pt x="5004" y="196673"/>
                </a:lnTo>
                <a:lnTo>
                  <a:pt x="19357" y="150436"/>
                </a:lnTo>
                <a:lnTo>
                  <a:pt x="42068" y="108596"/>
                </a:lnTo>
                <a:lnTo>
                  <a:pt x="72147" y="72142"/>
                </a:lnTo>
                <a:lnTo>
                  <a:pt x="108601" y="42065"/>
                </a:lnTo>
                <a:lnTo>
                  <a:pt x="150442" y="19355"/>
                </a:lnTo>
                <a:lnTo>
                  <a:pt x="196677" y="5004"/>
                </a:lnTo>
                <a:lnTo>
                  <a:pt x="246316" y="0"/>
                </a:lnTo>
                <a:lnTo>
                  <a:pt x="1231569" y="0"/>
                </a:lnTo>
                <a:lnTo>
                  <a:pt x="1281212" y="5004"/>
                </a:lnTo>
                <a:lnTo>
                  <a:pt x="1327449" y="19355"/>
                </a:lnTo>
                <a:lnTo>
                  <a:pt x="1369290" y="42065"/>
                </a:lnTo>
                <a:lnTo>
                  <a:pt x="1405743" y="72142"/>
                </a:lnTo>
                <a:lnTo>
                  <a:pt x="1435820" y="108596"/>
                </a:lnTo>
                <a:lnTo>
                  <a:pt x="1458530" y="150436"/>
                </a:lnTo>
                <a:lnTo>
                  <a:pt x="1472882" y="196673"/>
                </a:lnTo>
                <a:lnTo>
                  <a:pt x="1477886" y="246316"/>
                </a:lnTo>
                <a:lnTo>
                  <a:pt x="1477886" y="2306167"/>
                </a:lnTo>
                <a:lnTo>
                  <a:pt x="1472882" y="2355806"/>
                </a:lnTo>
                <a:lnTo>
                  <a:pt x="1458530" y="2402042"/>
                </a:lnTo>
                <a:lnTo>
                  <a:pt x="1435820" y="2443882"/>
                </a:lnTo>
                <a:lnTo>
                  <a:pt x="1405743" y="2480336"/>
                </a:lnTo>
                <a:lnTo>
                  <a:pt x="1369290" y="2510415"/>
                </a:lnTo>
                <a:lnTo>
                  <a:pt x="1327449" y="2533126"/>
                </a:lnTo>
                <a:lnTo>
                  <a:pt x="1281212" y="2547479"/>
                </a:lnTo>
                <a:lnTo>
                  <a:pt x="1231569" y="2552484"/>
                </a:lnTo>
                <a:lnTo>
                  <a:pt x="246316" y="2552484"/>
                </a:lnTo>
                <a:lnTo>
                  <a:pt x="196677" y="2547479"/>
                </a:lnTo>
                <a:lnTo>
                  <a:pt x="150442" y="2533126"/>
                </a:lnTo>
                <a:lnTo>
                  <a:pt x="108601" y="2510415"/>
                </a:lnTo>
                <a:lnTo>
                  <a:pt x="72147" y="2480336"/>
                </a:lnTo>
                <a:lnTo>
                  <a:pt x="42068" y="2443882"/>
                </a:lnTo>
                <a:lnTo>
                  <a:pt x="19357" y="2402042"/>
                </a:lnTo>
                <a:lnTo>
                  <a:pt x="5004" y="2355806"/>
                </a:lnTo>
                <a:lnTo>
                  <a:pt x="0" y="2306167"/>
                </a:lnTo>
                <a:lnTo>
                  <a:pt x="0" y="246316"/>
                </a:lnTo>
                <a:close/>
              </a:path>
            </a:pathLst>
          </a:custGeom>
          <a:ln w="28574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90">
            <a:extLst>
              <a:ext uri="{FF2B5EF4-FFF2-40B4-BE49-F238E27FC236}">
                <a16:creationId xmlns:a16="http://schemas.microsoft.com/office/drawing/2014/main" id="{640DFA1A-961A-7AD2-BDD0-9C502E5FBE37}"/>
              </a:ext>
            </a:extLst>
          </p:cNvPr>
          <p:cNvSpPr txBox="1"/>
          <p:nvPr/>
        </p:nvSpPr>
        <p:spPr>
          <a:xfrm>
            <a:off x="9607773" y="4051458"/>
            <a:ext cx="141160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FFFFFF"/>
                </a:solidFill>
                <a:latin typeface="Gotham"/>
                <a:cs typeface="Gotham"/>
              </a:rPr>
              <a:t>INNOVATION</a:t>
            </a:r>
            <a:r>
              <a:rPr sz="850" b="1" spc="-5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850" b="1" spc="-10" dirty="0">
                <a:solidFill>
                  <a:srgbClr val="FFFFFF"/>
                </a:solidFill>
                <a:latin typeface="Gotham"/>
                <a:cs typeface="Gotham"/>
              </a:rPr>
              <a:t>THEATERS</a:t>
            </a:r>
            <a:endParaRPr sz="850">
              <a:latin typeface="Gotham"/>
              <a:cs typeface="Gotham"/>
            </a:endParaRPr>
          </a:p>
        </p:txBody>
      </p:sp>
      <p:sp>
        <p:nvSpPr>
          <p:cNvPr id="202" name="object 115">
            <a:extLst>
              <a:ext uri="{FF2B5EF4-FFF2-40B4-BE49-F238E27FC236}">
                <a16:creationId xmlns:a16="http://schemas.microsoft.com/office/drawing/2014/main" id="{2D200153-373E-8AD2-4F71-695088D0E136}"/>
              </a:ext>
            </a:extLst>
          </p:cNvPr>
          <p:cNvSpPr txBox="1"/>
          <p:nvPr/>
        </p:nvSpPr>
        <p:spPr>
          <a:xfrm>
            <a:off x="9735231" y="1509514"/>
            <a:ext cx="10115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Gotham"/>
                <a:cs typeface="Gotham"/>
              </a:rPr>
              <a:t>The</a:t>
            </a:r>
            <a:r>
              <a:rPr sz="1050" b="1" spc="-5" dirty="0">
                <a:latin typeface="Gotham"/>
                <a:cs typeface="Gotham"/>
              </a:rPr>
              <a:t> </a:t>
            </a:r>
            <a:r>
              <a:rPr sz="1050" b="1" dirty="0">
                <a:latin typeface="Gotham"/>
                <a:cs typeface="Gotham"/>
              </a:rPr>
              <a:t>Scale-</a:t>
            </a:r>
            <a:r>
              <a:rPr sz="1050" b="1" spc="-25" dirty="0">
                <a:latin typeface="Gotham"/>
                <a:cs typeface="Gotham"/>
              </a:rPr>
              <a:t>Up! </a:t>
            </a:r>
            <a:r>
              <a:rPr sz="1050" b="1" dirty="0">
                <a:latin typeface="Gotham"/>
                <a:cs typeface="Gotham"/>
              </a:rPr>
              <a:t>World</a:t>
            </a:r>
            <a:r>
              <a:rPr sz="1050" b="1" spc="-40" dirty="0">
                <a:latin typeface="Gotham"/>
                <a:cs typeface="Gotham"/>
              </a:rPr>
              <a:t> </a:t>
            </a:r>
            <a:r>
              <a:rPr sz="1050" b="1" spc="-10" dirty="0">
                <a:latin typeface="Gotham"/>
                <a:cs typeface="Gotham"/>
              </a:rPr>
              <a:t>Summit</a:t>
            </a:r>
            <a:endParaRPr sz="1050">
              <a:latin typeface="Gotham"/>
              <a:cs typeface="Gotham"/>
            </a:endParaRPr>
          </a:p>
        </p:txBody>
      </p:sp>
      <p:sp>
        <p:nvSpPr>
          <p:cNvPr id="203" name="object 116">
            <a:extLst>
              <a:ext uri="{FF2B5EF4-FFF2-40B4-BE49-F238E27FC236}">
                <a16:creationId xmlns:a16="http://schemas.microsoft.com/office/drawing/2014/main" id="{6321244C-5E6B-9133-3226-792BE55750C3}"/>
              </a:ext>
            </a:extLst>
          </p:cNvPr>
          <p:cNvSpPr/>
          <p:nvPr/>
        </p:nvSpPr>
        <p:spPr>
          <a:xfrm>
            <a:off x="9533083" y="1399401"/>
            <a:ext cx="1357630" cy="589915"/>
          </a:xfrm>
          <a:custGeom>
            <a:avLst/>
            <a:gdLst/>
            <a:ahLst/>
            <a:cxnLst/>
            <a:rect l="l" t="t" r="r" b="b"/>
            <a:pathLst>
              <a:path w="1357629" h="589914">
                <a:moveTo>
                  <a:pt x="0" y="98272"/>
                </a:moveTo>
                <a:lnTo>
                  <a:pt x="7721" y="60023"/>
                </a:lnTo>
                <a:lnTo>
                  <a:pt x="28781" y="28786"/>
                </a:lnTo>
                <a:lnTo>
                  <a:pt x="60018" y="7723"/>
                </a:lnTo>
                <a:lnTo>
                  <a:pt x="98272" y="0"/>
                </a:lnTo>
                <a:lnTo>
                  <a:pt x="1258989" y="0"/>
                </a:lnTo>
                <a:lnTo>
                  <a:pt x="1297238" y="7723"/>
                </a:lnTo>
                <a:lnTo>
                  <a:pt x="1328475" y="28786"/>
                </a:lnTo>
                <a:lnTo>
                  <a:pt x="1349537" y="60023"/>
                </a:lnTo>
                <a:lnTo>
                  <a:pt x="1357261" y="98272"/>
                </a:lnTo>
                <a:lnTo>
                  <a:pt x="1357261" y="491337"/>
                </a:lnTo>
                <a:lnTo>
                  <a:pt x="1349537" y="529584"/>
                </a:lnTo>
                <a:lnTo>
                  <a:pt x="1328475" y="560817"/>
                </a:lnTo>
                <a:lnTo>
                  <a:pt x="1297238" y="581875"/>
                </a:lnTo>
                <a:lnTo>
                  <a:pt x="1258989" y="589597"/>
                </a:lnTo>
                <a:lnTo>
                  <a:pt x="98272" y="589597"/>
                </a:lnTo>
                <a:lnTo>
                  <a:pt x="60018" y="581875"/>
                </a:lnTo>
                <a:lnTo>
                  <a:pt x="28781" y="560817"/>
                </a:lnTo>
                <a:lnTo>
                  <a:pt x="7721" y="529584"/>
                </a:lnTo>
                <a:lnTo>
                  <a:pt x="0" y="491337"/>
                </a:lnTo>
                <a:lnTo>
                  <a:pt x="0" y="98272"/>
                </a:lnTo>
                <a:close/>
              </a:path>
            </a:pathLst>
          </a:custGeom>
          <a:ln w="28575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17">
            <a:extLst>
              <a:ext uri="{FF2B5EF4-FFF2-40B4-BE49-F238E27FC236}">
                <a16:creationId xmlns:a16="http://schemas.microsoft.com/office/drawing/2014/main" id="{5603E35A-777E-748D-97B6-863FF56C1ED1}"/>
              </a:ext>
            </a:extLst>
          </p:cNvPr>
          <p:cNvSpPr txBox="1"/>
          <p:nvPr/>
        </p:nvSpPr>
        <p:spPr>
          <a:xfrm>
            <a:off x="9551594" y="2368152"/>
            <a:ext cx="1311910" cy="374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41605">
              <a:lnSpc>
                <a:spcPct val="100000"/>
              </a:lnSpc>
              <a:spcBef>
                <a:spcPts val="90"/>
              </a:spcBef>
            </a:pPr>
            <a:r>
              <a:rPr sz="1150" b="1" spc="-10" dirty="0">
                <a:latin typeface="Gotham"/>
                <a:cs typeface="Gotham"/>
              </a:rPr>
              <a:t>INNOVATION </a:t>
            </a:r>
            <a:r>
              <a:rPr sz="1150" b="1" spc="-20" dirty="0">
                <a:latin typeface="Gotham"/>
                <a:cs typeface="Gotham"/>
              </a:rPr>
              <a:t>PRESENTATIONS</a:t>
            </a:r>
            <a:endParaRPr sz="1150">
              <a:latin typeface="Gotham"/>
              <a:cs typeface="Gotham"/>
            </a:endParaRPr>
          </a:p>
        </p:txBody>
      </p:sp>
      <p:sp>
        <p:nvSpPr>
          <p:cNvPr id="205" name="object 118">
            <a:extLst>
              <a:ext uri="{FF2B5EF4-FFF2-40B4-BE49-F238E27FC236}">
                <a16:creationId xmlns:a16="http://schemas.microsoft.com/office/drawing/2014/main" id="{B6586ACE-FEBB-51CF-424F-12E780359963}"/>
              </a:ext>
            </a:extLst>
          </p:cNvPr>
          <p:cNvSpPr txBox="1"/>
          <p:nvPr/>
        </p:nvSpPr>
        <p:spPr>
          <a:xfrm>
            <a:off x="9533924" y="5328617"/>
            <a:ext cx="1311910" cy="374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41605">
              <a:lnSpc>
                <a:spcPct val="100000"/>
              </a:lnSpc>
              <a:spcBef>
                <a:spcPts val="90"/>
              </a:spcBef>
            </a:pPr>
            <a:r>
              <a:rPr sz="1150" b="1" spc="-10" dirty="0">
                <a:latin typeface="Gotham"/>
                <a:cs typeface="Gotham"/>
              </a:rPr>
              <a:t>INNOVATION </a:t>
            </a:r>
            <a:r>
              <a:rPr sz="1150" b="1" spc="-20" dirty="0">
                <a:latin typeface="Gotham"/>
                <a:cs typeface="Gotham"/>
              </a:rPr>
              <a:t>PRESENTATIONS</a:t>
            </a:r>
            <a:endParaRPr sz="1150" dirty="0">
              <a:latin typeface="Gotham"/>
              <a:cs typeface="Gotham"/>
            </a:endParaRPr>
          </a:p>
        </p:txBody>
      </p:sp>
      <p:grpSp>
        <p:nvGrpSpPr>
          <p:cNvPr id="207" name="object 81">
            <a:extLst>
              <a:ext uri="{FF2B5EF4-FFF2-40B4-BE49-F238E27FC236}">
                <a16:creationId xmlns:a16="http://schemas.microsoft.com/office/drawing/2014/main" id="{6F4614F5-DAF6-1885-5B7A-718B6D0636EB}"/>
              </a:ext>
            </a:extLst>
          </p:cNvPr>
          <p:cNvGrpSpPr/>
          <p:nvPr/>
        </p:nvGrpSpPr>
        <p:grpSpPr>
          <a:xfrm>
            <a:off x="9435015" y="3995855"/>
            <a:ext cx="1534337" cy="454881"/>
            <a:chOff x="9361355" y="471357"/>
            <a:chExt cx="1449705" cy="344170"/>
          </a:xfrm>
        </p:grpSpPr>
        <p:sp>
          <p:nvSpPr>
            <p:cNvPr id="208" name="object 82">
              <a:extLst>
                <a:ext uri="{FF2B5EF4-FFF2-40B4-BE49-F238E27FC236}">
                  <a16:creationId xmlns:a16="http://schemas.microsoft.com/office/drawing/2014/main" id="{86DBEEA6-8374-3FBF-ABFA-262B79C3622F}"/>
                </a:ext>
              </a:extLst>
            </p:cNvPr>
            <p:cNvSpPr/>
            <p:nvPr/>
          </p:nvSpPr>
          <p:spPr>
            <a:xfrm>
              <a:off x="9375643" y="485645"/>
              <a:ext cx="1421130" cy="315595"/>
            </a:xfrm>
            <a:custGeom>
              <a:avLst/>
              <a:gdLst/>
              <a:ahLst/>
              <a:cxnLst/>
              <a:rect l="l" t="t" r="r" b="b"/>
              <a:pathLst>
                <a:path w="1421129" h="315595">
                  <a:moveTo>
                    <a:pt x="1368526" y="0"/>
                  </a:moveTo>
                  <a:lnTo>
                    <a:pt x="52501" y="0"/>
                  </a:lnTo>
                  <a:lnTo>
                    <a:pt x="32066" y="4126"/>
                  </a:lnTo>
                  <a:lnTo>
                    <a:pt x="15378" y="15378"/>
                  </a:lnTo>
                  <a:lnTo>
                    <a:pt x="4126" y="32066"/>
                  </a:lnTo>
                  <a:lnTo>
                    <a:pt x="0" y="52501"/>
                  </a:lnTo>
                  <a:lnTo>
                    <a:pt x="0" y="262509"/>
                  </a:lnTo>
                  <a:lnTo>
                    <a:pt x="4126" y="282951"/>
                  </a:lnTo>
                  <a:lnTo>
                    <a:pt x="15378" y="299643"/>
                  </a:lnTo>
                  <a:lnTo>
                    <a:pt x="32066" y="310897"/>
                  </a:lnTo>
                  <a:lnTo>
                    <a:pt x="52501" y="315023"/>
                  </a:lnTo>
                  <a:lnTo>
                    <a:pt x="1368526" y="315023"/>
                  </a:lnTo>
                  <a:lnTo>
                    <a:pt x="1388961" y="310897"/>
                  </a:lnTo>
                  <a:lnTo>
                    <a:pt x="1405650" y="299643"/>
                  </a:lnTo>
                  <a:lnTo>
                    <a:pt x="1416902" y="282951"/>
                  </a:lnTo>
                  <a:lnTo>
                    <a:pt x="1421028" y="262509"/>
                  </a:lnTo>
                  <a:lnTo>
                    <a:pt x="1421028" y="52501"/>
                  </a:lnTo>
                  <a:lnTo>
                    <a:pt x="1416902" y="32066"/>
                  </a:lnTo>
                  <a:lnTo>
                    <a:pt x="1405650" y="15378"/>
                  </a:lnTo>
                  <a:lnTo>
                    <a:pt x="1388961" y="4126"/>
                  </a:lnTo>
                  <a:lnTo>
                    <a:pt x="136852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83">
              <a:extLst>
                <a:ext uri="{FF2B5EF4-FFF2-40B4-BE49-F238E27FC236}">
                  <a16:creationId xmlns:a16="http://schemas.microsoft.com/office/drawing/2014/main" id="{E75B6240-D8FA-829C-717B-C14A308C8E6F}"/>
                </a:ext>
              </a:extLst>
            </p:cNvPr>
            <p:cNvSpPr/>
            <p:nvPr/>
          </p:nvSpPr>
          <p:spPr>
            <a:xfrm>
              <a:off x="9375643" y="485645"/>
              <a:ext cx="1421130" cy="315595"/>
            </a:xfrm>
            <a:custGeom>
              <a:avLst/>
              <a:gdLst/>
              <a:ahLst/>
              <a:cxnLst/>
              <a:rect l="l" t="t" r="r" b="b"/>
              <a:pathLst>
                <a:path w="1421129" h="315595">
                  <a:moveTo>
                    <a:pt x="0" y="52501"/>
                  </a:moveTo>
                  <a:lnTo>
                    <a:pt x="4126" y="32066"/>
                  </a:lnTo>
                  <a:lnTo>
                    <a:pt x="15378" y="15378"/>
                  </a:lnTo>
                  <a:lnTo>
                    <a:pt x="32066" y="4126"/>
                  </a:lnTo>
                  <a:lnTo>
                    <a:pt x="52501" y="0"/>
                  </a:lnTo>
                  <a:lnTo>
                    <a:pt x="1368526" y="0"/>
                  </a:lnTo>
                  <a:lnTo>
                    <a:pt x="1388961" y="4126"/>
                  </a:lnTo>
                  <a:lnTo>
                    <a:pt x="1405650" y="15378"/>
                  </a:lnTo>
                  <a:lnTo>
                    <a:pt x="1416902" y="32066"/>
                  </a:lnTo>
                  <a:lnTo>
                    <a:pt x="1421028" y="52501"/>
                  </a:lnTo>
                  <a:lnTo>
                    <a:pt x="1421028" y="262509"/>
                  </a:lnTo>
                  <a:lnTo>
                    <a:pt x="1416902" y="282951"/>
                  </a:lnTo>
                  <a:lnTo>
                    <a:pt x="1405650" y="299643"/>
                  </a:lnTo>
                  <a:lnTo>
                    <a:pt x="1388961" y="310897"/>
                  </a:lnTo>
                  <a:lnTo>
                    <a:pt x="1368526" y="315023"/>
                  </a:lnTo>
                  <a:lnTo>
                    <a:pt x="52501" y="315023"/>
                  </a:lnTo>
                  <a:lnTo>
                    <a:pt x="32066" y="310897"/>
                  </a:lnTo>
                  <a:lnTo>
                    <a:pt x="15378" y="299643"/>
                  </a:lnTo>
                  <a:lnTo>
                    <a:pt x="4126" y="282951"/>
                  </a:lnTo>
                  <a:lnTo>
                    <a:pt x="0" y="262509"/>
                  </a:lnTo>
                  <a:lnTo>
                    <a:pt x="0" y="52501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7F0BE62-ED24-7AA6-CC3D-4AFE44B9836C}"/>
              </a:ext>
            </a:extLst>
          </p:cNvPr>
          <p:cNvSpPr txBox="1"/>
          <p:nvPr/>
        </p:nvSpPr>
        <p:spPr>
          <a:xfrm>
            <a:off x="1714816" y="2246375"/>
            <a:ext cx="1341848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50" b="1" dirty="0"/>
              <a:t>CO-AI: HARNESSING THE POWER OF HUMAN-AI SYNERGY IN THE WORKPLACE</a:t>
            </a:r>
            <a:endParaRPr lang="es-ES" sz="650" b="1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FBE514D7-39EF-6EA9-33BB-74C5B455B5B6}"/>
              </a:ext>
            </a:extLst>
          </p:cNvPr>
          <p:cNvSpPr/>
          <p:nvPr/>
        </p:nvSpPr>
        <p:spPr>
          <a:xfrm>
            <a:off x="3214712" y="4529460"/>
            <a:ext cx="1421027" cy="4832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AMBIENT INTELLIGENCE:THE FUTURE OF LOGISTICS AND INVENTORY MANAGEMENT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6AAA8F09-B74A-EA72-347A-F01C22B65EE9}"/>
              </a:ext>
            </a:extLst>
          </p:cNvPr>
          <p:cNvSpPr/>
          <p:nvPr/>
        </p:nvSpPr>
        <p:spPr>
          <a:xfrm>
            <a:off x="3221899" y="5066958"/>
            <a:ext cx="1421027" cy="4832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650" b="1" dirty="0">
                <a:solidFill>
                  <a:srgbClr val="000000"/>
                </a:solidFill>
              </a:rPr>
              <a:t>ENHANCED PERSONALIZATION THROUGH AI: A SUCCESS STORY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D3ECF21F-AC29-D59A-471D-72AFFCC5123B}"/>
              </a:ext>
            </a:extLst>
          </p:cNvPr>
          <p:cNvSpPr/>
          <p:nvPr/>
        </p:nvSpPr>
        <p:spPr>
          <a:xfrm>
            <a:off x="3234084" y="5588215"/>
            <a:ext cx="1421027" cy="4832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KEY TRENDS IN RETAIL AND ECOMMERCE: MOBILE, AI, AND IMMERSIVE SHOPPING EXPERIENCES</a:t>
            </a:r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DB5444-94A1-AF01-3C9F-33546730EEC0}"/>
              </a:ext>
            </a:extLst>
          </p:cNvPr>
          <p:cNvSpPr txBox="1"/>
          <p:nvPr/>
        </p:nvSpPr>
        <p:spPr>
          <a:xfrm>
            <a:off x="1709402" y="3127230"/>
            <a:ext cx="142102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LEADING THE CHANGE: ESG STRATEGIES FOR TOMORROW'S LEADERS</a:t>
            </a:r>
            <a:endParaRPr lang="es-ES" sz="650" b="1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8DB1E84-C41C-DD77-F8B2-392995DB5E78}"/>
              </a:ext>
            </a:extLst>
          </p:cNvPr>
          <p:cNvSpPr/>
          <p:nvPr/>
        </p:nvSpPr>
        <p:spPr>
          <a:xfrm>
            <a:off x="1688548" y="2681200"/>
            <a:ext cx="1421027" cy="383673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7" b="1" dirty="0"/>
          </a:p>
          <a:p>
            <a:pPr algn="ctr"/>
            <a:endParaRPr lang="en-US" sz="667" b="1" dirty="0"/>
          </a:p>
          <a:p>
            <a:pPr algn="ctr"/>
            <a:endParaRPr lang="en-US" sz="571" b="1" dirty="0"/>
          </a:p>
          <a:p>
            <a:pPr algn="ctr"/>
            <a:endParaRPr lang="ca-ES" sz="571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7D2B8C6-2D65-7610-81DA-E78CE3706C72}"/>
              </a:ext>
            </a:extLst>
          </p:cNvPr>
          <p:cNvSpPr txBox="1"/>
          <p:nvPr/>
        </p:nvSpPr>
        <p:spPr>
          <a:xfrm>
            <a:off x="1779053" y="1235001"/>
            <a:ext cx="1281724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en-US" sz="650" b="1" dirty="0"/>
              <a:t>AI AND DEFENSE: THE FUTURE OF GLOBAL COMPETITIVENESS</a:t>
            </a:r>
            <a:endParaRPr lang="es-ES" sz="65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065C8AA-C1F7-6B57-2C99-2C3D579D3623}"/>
              </a:ext>
            </a:extLst>
          </p:cNvPr>
          <p:cNvSpPr txBox="1"/>
          <p:nvPr/>
        </p:nvSpPr>
        <p:spPr>
          <a:xfrm>
            <a:off x="1811727" y="4537032"/>
            <a:ext cx="12425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50" b="1" dirty="0"/>
              <a:t>THE RACE FOR SPACE: HOW THE SPACE ECONOMY IS SHAPING GLOBAL MARKETS</a:t>
            </a:r>
            <a:endParaRPr lang="es-ES" sz="650" b="1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FA472C4-8E26-DF75-12E0-1FC2135BD936}"/>
              </a:ext>
            </a:extLst>
          </p:cNvPr>
          <p:cNvSpPr txBox="1"/>
          <p:nvPr/>
        </p:nvSpPr>
        <p:spPr>
          <a:xfrm>
            <a:off x="1815293" y="768054"/>
            <a:ext cx="129074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TECH INSIGHTS FOR LEADERS: THE TOOLS </a:t>
            </a:r>
          </a:p>
          <a:p>
            <a:pPr algn="ctr"/>
            <a:r>
              <a:rPr lang="en-US" sz="650" b="1" dirty="0"/>
              <a:t>DRIVING SUCCESS IN 2025</a:t>
            </a:r>
            <a:endParaRPr lang="es-ES" sz="650" b="1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0F61B25-6BED-CEA0-0F5D-B671B3E4FE85}"/>
              </a:ext>
            </a:extLst>
          </p:cNvPr>
          <p:cNvSpPr txBox="1"/>
          <p:nvPr/>
        </p:nvSpPr>
        <p:spPr>
          <a:xfrm>
            <a:off x="1715122" y="5102655"/>
            <a:ext cx="143576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NEURONET REVOLUTION: BCIS AND THE DEATH OF TRADITIONAL TECH</a:t>
            </a:r>
            <a:endParaRPr lang="es-ES" sz="650" b="1" dirty="0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104EABC-774B-929F-5D61-E273EA951ABA}"/>
              </a:ext>
            </a:extLst>
          </p:cNvPr>
          <p:cNvSpPr txBox="1"/>
          <p:nvPr/>
        </p:nvSpPr>
        <p:spPr>
          <a:xfrm>
            <a:off x="1646083" y="5617455"/>
            <a:ext cx="1573838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CEOs  GUIDE TO FACE THE EARLY TECHNOLOGY ADOPTION IN THE MODERN MARKETS: A SUCCESS STORY</a:t>
            </a:r>
            <a:endParaRPr lang="es-ES" sz="650" b="1" dirty="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E6CD398-B038-5A37-2937-C9C61B23FF33}"/>
              </a:ext>
            </a:extLst>
          </p:cNvPr>
          <p:cNvSpPr txBox="1"/>
          <p:nvPr/>
        </p:nvSpPr>
        <p:spPr>
          <a:xfrm>
            <a:off x="1706306" y="6186684"/>
            <a:ext cx="1411453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ROBOTIC NIGHTMARES: CAN AI AND BCIs TURN FEARS INTO REALITY?</a:t>
            </a:r>
            <a:endParaRPr lang="es-ES" sz="650" b="1" dirty="0"/>
          </a:p>
        </p:txBody>
      </p:sp>
      <p:grpSp>
        <p:nvGrpSpPr>
          <p:cNvPr id="8" name="object 121">
            <a:extLst>
              <a:ext uri="{FF2B5EF4-FFF2-40B4-BE49-F238E27FC236}">
                <a16:creationId xmlns:a16="http://schemas.microsoft.com/office/drawing/2014/main" id="{60299748-899F-B520-CA70-03FE6E40B38C}"/>
              </a:ext>
            </a:extLst>
          </p:cNvPr>
          <p:cNvGrpSpPr/>
          <p:nvPr/>
        </p:nvGrpSpPr>
        <p:grpSpPr>
          <a:xfrm>
            <a:off x="0" y="-184821"/>
            <a:ext cx="896619" cy="7042821"/>
            <a:chOff x="0" y="0"/>
            <a:chExt cx="896619" cy="6847840"/>
          </a:xfrm>
        </p:grpSpPr>
        <p:pic>
          <p:nvPicPr>
            <p:cNvPr id="14" name="object 122">
              <a:extLst>
                <a:ext uri="{FF2B5EF4-FFF2-40B4-BE49-F238E27FC236}">
                  <a16:creationId xmlns:a16="http://schemas.microsoft.com/office/drawing/2014/main" id="{F45AE916-8172-B8E7-7440-545FF3A24FF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96594" cy="6847656"/>
            </a:xfrm>
            <a:prstGeom prst="rect">
              <a:avLst/>
            </a:prstGeom>
          </p:spPr>
        </p:pic>
        <p:sp>
          <p:nvSpPr>
            <p:cNvPr id="23" name="object 123">
              <a:extLst>
                <a:ext uri="{FF2B5EF4-FFF2-40B4-BE49-F238E27FC236}">
                  <a16:creationId xmlns:a16="http://schemas.microsoft.com/office/drawing/2014/main" id="{1463D581-A7BB-CB82-539B-09B54B224A24}"/>
                </a:ext>
              </a:extLst>
            </p:cNvPr>
            <p:cNvSpPr/>
            <p:nvPr/>
          </p:nvSpPr>
          <p:spPr>
            <a:xfrm>
              <a:off x="0" y="12"/>
              <a:ext cx="895985" cy="6847840"/>
            </a:xfrm>
            <a:custGeom>
              <a:avLst/>
              <a:gdLst/>
              <a:ahLst/>
              <a:cxnLst/>
              <a:rect l="l" t="t" r="r" b="b"/>
              <a:pathLst>
                <a:path w="895985" h="6847840">
                  <a:moveTo>
                    <a:pt x="895591" y="0"/>
                  </a:moveTo>
                  <a:lnTo>
                    <a:pt x="0" y="0"/>
                  </a:lnTo>
                  <a:lnTo>
                    <a:pt x="0" y="6847649"/>
                  </a:lnTo>
                  <a:lnTo>
                    <a:pt x="895591" y="6847649"/>
                  </a:lnTo>
                  <a:lnTo>
                    <a:pt x="895591" y="0"/>
                  </a:lnTo>
                  <a:close/>
                </a:path>
              </a:pathLst>
            </a:custGeom>
            <a:solidFill>
              <a:srgbClr val="97006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124">
            <a:extLst>
              <a:ext uri="{FF2B5EF4-FFF2-40B4-BE49-F238E27FC236}">
                <a16:creationId xmlns:a16="http://schemas.microsoft.com/office/drawing/2014/main" id="{F835C023-79C5-8C8A-4BAA-A99AA4A3FEB1}"/>
              </a:ext>
            </a:extLst>
          </p:cNvPr>
          <p:cNvSpPr txBox="1"/>
          <p:nvPr/>
        </p:nvSpPr>
        <p:spPr>
          <a:xfrm>
            <a:off x="189691" y="0"/>
            <a:ext cx="448841" cy="66052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50"/>
              </a:lnSpc>
            </a:pP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WEDNESDAY</a:t>
            </a:r>
            <a:r>
              <a:rPr lang="es-ES" sz="3200" b="1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11</a:t>
            </a:r>
            <a:r>
              <a:rPr sz="3150" b="1" baseline="25132" dirty="0">
                <a:solidFill>
                  <a:srgbClr val="FFFFFF"/>
                </a:solidFill>
                <a:latin typeface="Gotham"/>
                <a:cs typeface="Gotham"/>
              </a:rPr>
              <a:t>TH</a:t>
            </a:r>
            <a:r>
              <a:rPr sz="3150" b="1" spc="434" baseline="25132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JUNE</a:t>
            </a:r>
            <a:r>
              <a:rPr sz="3200" b="1" spc="-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lang="es-ES" sz="3200" b="1" spc="-20" dirty="0">
                <a:solidFill>
                  <a:srgbClr val="FFFFFF"/>
                </a:solidFill>
                <a:latin typeface="Gotham"/>
                <a:cs typeface="Gotham"/>
              </a:rPr>
              <a:t>2025</a:t>
            </a:r>
            <a:endParaRPr sz="3200" dirty="0">
              <a:latin typeface="Gotham"/>
              <a:cs typeface="Gotham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9AD93C3-618F-1305-D284-0ED99891535B}"/>
              </a:ext>
            </a:extLst>
          </p:cNvPr>
          <p:cNvSpPr txBox="1"/>
          <p:nvPr/>
        </p:nvSpPr>
        <p:spPr>
          <a:xfrm>
            <a:off x="9312448" y="-75651"/>
            <a:ext cx="1818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BLUE &amp; GREEN INNOVATION THEATERS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F8AA031-3AA6-09F4-1239-E773AF9F4829}"/>
              </a:ext>
            </a:extLst>
          </p:cNvPr>
          <p:cNvSpPr txBox="1"/>
          <p:nvPr/>
        </p:nvSpPr>
        <p:spPr>
          <a:xfrm>
            <a:off x="9543339" y="392429"/>
            <a:ext cx="1327169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INNOVATION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D2F2F52-7A29-B300-8678-935117C8D96C}"/>
              </a:ext>
            </a:extLst>
          </p:cNvPr>
          <p:cNvSpPr txBox="1"/>
          <p:nvPr/>
        </p:nvSpPr>
        <p:spPr>
          <a:xfrm>
            <a:off x="9517253" y="4119267"/>
            <a:ext cx="1327169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INNOVATION</a:t>
            </a: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4A824025-76E8-A058-D5F8-D38A03DFF21E}"/>
              </a:ext>
            </a:extLst>
          </p:cNvPr>
          <p:cNvSpPr/>
          <p:nvPr/>
        </p:nvSpPr>
        <p:spPr>
          <a:xfrm>
            <a:off x="1739080" y="1783883"/>
            <a:ext cx="2836553" cy="363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952" b="1" dirty="0">
              <a:solidFill>
                <a:srgbClr val="000000"/>
              </a:solidFill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0DA4B77-0F7F-F6BE-4F76-ACD9D68153BD}"/>
              </a:ext>
            </a:extLst>
          </p:cNvPr>
          <p:cNvSpPr txBox="1"/>
          <p:nvPr/>
        </p:nvSpPr>
        <p:spPr>
          <a:xfrm>
            <a:off x="2275628" y="1849594"/>
            <a:ext cx="1708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1833824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ABDC-09D1-D6E1-1568-E2B334029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A2F3B0E-247D-89D2-EBCE-72325A8149C5}"/>
              </a:ext>
            </a:extLst>
          </p:cNvPr>
          <p:cNvSpPr/>
          <p:nvPr/>
        </p:nvSpPr>
        <p:spPr>
          <a:xfrm>
            <a:off x="-32390" y="-82823"/>
            <a:ext cx="12210397" cy="7032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1FFA3D3-B56C-4DC7-41DD-6D06A2274A46}"/>
              </a:ext>
            </a:extLst>
          </p:cNvPr>
          <p:cNvSpPr/>
          <p:nvPr/>
        </p:nvSpPr>
        <p:spPr>
          <a:xfrm>
            <a:off x="1763177" y="914121"/>
            <a:ext cx="1421027" cy="44172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7" b="1" dirty="0"/>
          </a:p>
          <a:p>
            <a:pPr algn="ctr"/>
            <a:endParaRPr lang="en-US" sz="667" b="1" dirty="0"/>
          </a:p>
          <a:p>
            <a:pPr algn="ctr"/>
            <a:endParaRPr lang="en-US" sz="571" b="1" dirty="0"/>
          </a:p>
          <a:p>
            <a:pPr algn="ctr"/>
            <a:endParaRPr lang="ca-ES" sz="571" b="1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73DB3C3-5993-D4F7-F991-63D25C2FFFD2}"/>
              </a:ext>
            </a:extLst>
          </p:cNvPr>
          <p:cNvSpPr/>
          <p:nvPr/>
        </p:nvSpPr>
        <p:spPr>
          <a:xfrm>
            <a:off x="1771910" y="1446047"/>
            <a:ext cx="1421027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7" b="1" dirty="0"/>
          </a:p>
          <a:p>
            <a:pPr algn="ctr"/>
            <a:endParaRPr lang="en-US" sz="667" b="1" dirty="0"/>
          </a:p>
          <a:p>
            <a:pPr algn="ctr"/>
            <a:endParaRPr lang="en-US" sz="571" b="1" dirty="0"/>
          </a:p>
          <a:p>
            <a:pPr algn="ctr"/>
            <a:endParaRPr lang="ca-ES" sz="571" b="1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65BA479-74AE-E92F-EAF3-A23745E07AFE}"/>
              </a:ext>
            </a:extLst>
          </p:cNvPr>
          <p:cNvSpPr/>
          <p:nvPr/>
        </p:nvSpPr>
        <p:spPr>
          <a:xfrm>
            <a:off x="1746545" y="2354344"/>
            <a:ext cx="1421027" cy="387369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7" b="1" dirty="0"/>
          </a:p>
          <a:p>
            <a:pPr algn="ctr"/>
            <a:endParaRPr lang="en-US" sz="667" b="1" dirty="0"/>
          </a:p>
          <a:p>
            <a:pPr algn="ctr"/>
            <a:endParaRPr lang="en-US" sz="571" b="1" dirty="0"/>
          </a:p>
          <a:p>
            <a:pPr algn="ctr"/>
            <a:endParaRPr lang="ca-ES" sz="571" b="1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AD74CC2-DF97-5A71-057C-F09FE2EA1E12}"/>
              </a:ext>
            </a:extLst>
          </p:cNvPr>
          <p:cNvSpPr/>
          <p:nvPr/>
        </p:nvSpPr>
        <p:spPr>
          <a:xfrm>
            <a:off x="1759240" y="3356832"/>
            <a:ext cx="1421027" cy="318627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7" b="1" dirty="0"/>
          </a:p>
          <a:p>
            <a:pPr algn="ctr"/>
            <a:endParaRPr lang="en-US" sz="667" b="1" dirty="0"/>
          </a:p>
          <a:p>
            <a:pPr algn="ctr"/>
            <a:endParaRPr lang="en-US" sz="571" b="1" dirty="0"/>
          </a:p>
          <a:p>
            <a:pPr algn="ctr"/>
            <a:endParaRPr lang="ca-ES" sz="571" b="1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A6EE8B2-1459-0F9F-A681-7736E46691C2}"/>
              </a:ext>
            </a:extLst>
          </p:cNvPr>
          <p:cNvSpPr/>
          <p:nvPr/>
        </p:nvSpPr>
        <p:spPr>
          <a:xfrm>
            <a:off x="3290141" y="546167"/>
            <a:ext cx="1377094" cy="33145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6620B13-F1B1-4AB8-8105-9FE209C27573}"/>
              </a:ext>
            </a:extLst>
          </p:cNvPr>
          <p:cNvSpPr/>
          <p:nvPr/>
        </p:nvSpPr>
        <p:spPr>
          <a:xfrm>
            <a:off x="3264323" y="1458327"/>
            <a:ext cx="1413266" cy="4547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3598AB81-69BF-0735-D0CA-BE49FAB131B8}"/>
              </a:ext>
            </a:extLst>
          </p:cNvPr>
          <p:cNvSpPr/>
          <p:nvPr/>
        </p:nvSpPr>
        <p:spPr>
          <a:xfrm>
            <a:off x="3259879" y="3160536"/>
            <a:ext cx="1438765" cy="5149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7EF53442-D2B2-D158-C7DF-59EEF342C0FC}"/>
              </a:ext>
            </a:extLst>
          </p:cNvPr>
          <p:cNvSpPr/>
          <p:nvPr/>
        </p:nvSpPr>
        <p:spPr>
          <a:xfrm>
            <a:off x="3259879" y="2015118"/>
            <a:ext cx="1426121" cy="4547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A5EED1E6-87F2-EF80-5AE0-73D68C43E35E}"/>
              </a:ext>
            </a:extLst>
          </p:cNvPr>
          <p:cNvSpPr/>
          <p:nvPr/>
        </p:nvSpPr>
        <p:spPr>
          <a:xfrm>
            <a:off x="3274991" y="2562203"/>
            <a:ext cx="1423654" cy="4867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2A249549-E3EC-7F98-65AF-4399FB0BC427}"/>
              </a:ext>
            </a:extLst>
          </p:cNvPr>
          <p:cNvSpPr/>
          <p:nvPr/>
        </p:nvSpPr>
        <p:spPr>
          <a:xfrm>
            <a:off x="4774452" y="559939"/>
            <a:ext cx="1421027" cy="310709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1A528F9E-CFCE-31D9-12D9-6AA4BEF87AFF}"/>
              </a:ext>
            </a:extLst>
          </p:cNvPr>
          <p:cNvSpPr/>
          <p:nvPr/>
        </p:nvSpPr>
        <p:spPr>
          <a:xfrm>
            <a:off x="4763672" y="3281606"/>
            <a:ext cx="1421027" cy="4091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STAYING AHEAD OF THE CURVE: CONTINUOUS LEARNING FOR THE AI LEADER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84A4661-ADC4-F3E8-EFD0-62C4C9F49DF6}"/>
              </a:ext>
            </a:extLst>
          </p:cNvPr>
          <p:cNvSpPr/>
          <p:nvPr/>
        </p:nvSpPr>
        <p:spPr>
          <a:xfrm>
            <a:off x="4774452" y="2571004"/>
            <a:ext cx="1437764" cy="246663"/>
          </a:xfrm>
          <a:prstGeom prst="roundRect">
            <a:avLst/>
          </a:prstGeom>
          <a:solidFill>
            <a:srgbClr val="00A99B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AI DIRECTOR SUMMIT</a:t>
            </a:r>
            <a:endParaRPr lang="ca-ES" sz="800" b="1" dirty="0">
              <a:solidFill>
                <a:schemeClr val="bg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F752A758-964A-733B-2125-AAFC8B87A02C}"/>
              </a:ext>
            </a:extLst>
          </p:cNvPr>
          <p:cNvSpPr/>
          <p:nvPr/>
        </p:nvSpPr>
        <p:spPr>
          <a:xfrm>
            <a:off x="4758098" y="2888993"/>
            <a:ext cx="1421027" cy="3385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THE CAIO CHALLENGE: FROM BLACK BOX TO GLASS BOX, MASTERING AI EXPLAINABILITY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375A5CA6-DA81-9421-7F55-FB82470D5337}"/>
              </a:ext>
            </a:extLst>
          </p:cNvPr>
          <p:cNvSpPr/>
          <p:nvPr/>
        </p:nvSpPr>
        <p:spPr>
          <a:xfrm>
            <a:off x="6371697" y="547694"/>
            <a:ext cx="1421027" cy="296286"/>
          </a:xfrm>
          <a:prstGeom prst="roundRect">
            <a:avLst/>
          </a:prstGeom>
          <a:solidFill>
            <a:srgbClr val="C52B80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/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92A92574-0B55-A9B7-A7B2-733F2A5C26C0}"/>
              </a:ext>
            </a:extLst>
          </p:cNvPr>
          <p:cNvSpPr/>
          <p:nvPr/>
        </p:nvSpPr>
        <p:spPr>
          <a:xfrm>
            <a:off x="6365052" y="906794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AI-GENERATED CONTENT: OPPORTUNITIES AND ETHICS IN SOCIAL MEDIA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68F4C085-B888-2BDE-3496-235B13634FCF}"/>
              </a:ext>
            </a:extLst>
          </p:cNvPr>
          <p:cNvSpPr/>
          <p:nvPr/>
        </p:nvSpPr>
        <p:spPr>
          <a:xfrm>
            <a:off x="6365052" y="1434624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rgbClr val="000000"/>
                </a:solidFill>
              </a:rPr>
              <a:t>SOCIAL LISTENING &amp; DIGITAL RIGHTS: STAYING COMPETITIVE AND COMPLIANT</a:t>
            </a:r>
            <a:endParaRPr lang="ca-ES" sz="650" b="1" dirty="0"/>
          </a:p>
        </p:txBody>
      </p:sp>
      <p:sp>
        <p:nvSpPr>
          <p:cNvPr id="83" name="Rectángulo: esquinas redondeadas 82">
            <a:extLst>
              <a:ext uri="{FF2B5EF4-FFF2-40B4-BE49-F238E27FC236}">
                <a16:creationId xmlns:a16="http://schemas.microsoft.com/office/drawing/2014/main" id="{0DC30C6B-0900-A71C-FF7B-594128322403}"/>
              </a:ext>
            </a:extLst>
          </p:cNvPr>
          <p:cNvSpPr/>
          <p:nvPr/>
        </p:nvSpPr>
        <p:spPr>
          <a:xfrm>
            <a:off x="6365052" y="1972454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>
                <a:solidFill>
                  <a:srgbClr val="000000"/>
                </a:solidFill>
              </a:rPr>
              <a:t>PRIVACY-FIRST ADVERTISING: NAVIGATING SOCIAL MEDIA IN 2025</a:t>
            </a:r>
            <a:endParaRPr lang="ca-ES" sz="650" b="1" dirty="0"/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id="{B68FAA31-B6BE-0337-AEAA-7616A3D9A3DB}"/>
              </a:ext>
            </a:extLst>
          </p:cNvPr>
          <p:cNvSpPr/>
          <p:nvPr/>
        </p:nvSpPr>
        <p:spPr>
          <a:xfrm>
            <a:off x="6379446" y="2524979"/>
            <a:ext cx="1421027" cy="521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>
                <a:solidFill>
                  <a:srgbClr val="000000"/>
                </a:solidFill>
              </a:rPr>
              <a:t>THE FUTURE OF SOCIAL COMMERCE: BLENDING TECH AND TRUST</a:t>
            </a:r>
            <a:endParaRPr lang="ca-ES" sz="650" b="1" dirty="0"/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id="{091A789A-085C-B7E8-0E3A-E8EA7D0C3225}"/>
              </a:ext>
            </a:extLst>
          </p:cNvPr>
          <p:cNvSpPr/>
          <p:nvPr/>
        </p:nvSpPr>
        <p:spPr>
          <a:xfrm>
            <a:off x="6365052" y="3151092"/>
            <a:ext cx="1421027" cy="5316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52B8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>
                <a:solidFill>
                  <a:srgbClr val="000000"/>
                </a:solidFill>
              </a:rPr>
              <a:t>ADAPTING TO AI-POWERED TRENDS IN REAL TIME: THE SOCIAL MEDIA EVOLUTION</a:t>
            </a:r>
            <a:endParaRPr lang="ca-ES" sz="650" b="1" dirty="0"/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6FA324BA-A568-C46E-CCC8-B5DF62DFB69A}"/>
              </a:ext>
            </a:extLst>
          </p:cNvPr>
          <p:cNvSpPr/>
          <p:nvPr/>
        </p:nvSpPr>
        <p:spPr>
          <a:xfrm>
            <a:off x="7899555" y="538985"/>
            <a:ext cx="1414179" cy="311932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rgbClr val="000000"/>
              </a:solidFill>
            </a:endParaRPr>
          </a:p>
          <a:p>
            <a:pPr algn="ctr"/>
            <a:endParaRPr lang="ca-ES" sz="800" b="1" dirty="0"/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5E28FC61-E469-6743-C43D-54F7F880366E}"/>
              </a:ext>
            </a:extLst>
          </p:cNvPr>
          <p:cNvSpPr/>
          <p:nvPr/>
        </p:nvSpPr>
        <p:spPr>
          <a:xfrm>
            <a:off x="7881243" y="922440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rgbClr val="000000"/>
                </a:solidFill>
              </a:rPr>
              <a:t>TRABAJO HÍBRIDO: FLEXIBILIDAD, RETOS Y ADAPTACIÓN EN LA ERA DE LAS TECNOLOGIAS EXPONENCIALES</a:t>
            </a:r>
            <a:endParaRPr lang="ca-ES" sz="600" b="1" dirty="0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602586B-7DD3-BAF2-2491-9089D056FDBB}"/>
              </a:ext>
            </a:extLst>
          </p:cNvPr>
          <p:cNvSpPr/>
          <p:nvPr/>
        </p:nvSpPr>
        <p:spPr>
          <a:xfrm>
            <a:off x="7878354" y="1449874"/>
            <a:ext cx="1421027" cy="438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DIVERSIDAD, EQUIDAD E INCLUSIÓN: TECNOLOGÍA PARA UNA CONTRATACIÓN SIN BARRERAS</a:t>
            </a:r>
            <a:endParaRPr lang="ca-ES" sz="650" b="1" dirty="0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80DF0057-A540-6482-D61A-83B704AADA3F}"/>
              </a:ext>
            </a:extLst>
          </p:cNvPr>
          <p:cNvSpPr/>
          <p:nvPr/>
        </p:nvSpPr>
        <p:spPr>
          <a:xfrm>
            <a:off x="7878354" y="3168648"/>
            <a:ext cx="1421027" cy="5160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>
                <a:solidFill>
                  <a:srgbClr val="000000"/>
                </a:solidFill>
              </a:rPr>
              <a:t>EXPERIENCIA DEL CANDIDATO: LA NUEVA VENTAJA COMPETITIVA EN CAPTACIÓN DE TALENTO</a:t>
            </a:r>
            <a:endParaRPr lang="ca-ES" sz="650" b="1" dirty="0"/>
          </a:p>
        </p:txBody>
      </p:sp>
      <p:sp>
        <p:nvSpPr>
          <p:cNvPr id="91" name="Rectángulo: esquinas redondeadas 90">
            <a:extLst>
              <a:ext uri="{FF2B5EF4-FFF2-40B4-BE49-F238E27FC236}">
                <a16:creationId xmlns:a16="http://schemas.microsoft.com/office/drawing/2014/main" id="{92AF969E-02CC-5FD7-6E03-B7F80A851C25}"/>
              </a:ext>
            </a:extLst>
          </p:cNvPr>
          <p:cNvSpPr/>
          <p:nvPr/>
        </p:nvSpPr>
        <p:spPr>
          <a:xfrm>
            <a:off x="7899555" y="1983601"/>
            <a:ext cx="1421027" cy="507544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0" b="1" dirty="0">
              <a:solidFill>
                <a:srgbClr val="000000"/>
              </a:solidFill>
            </a:endParaRPr>
          </a:p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103" name="Rectángulo: esquinas redondeadas 102">
            <a:extLst>
              <a:ext uri="{FF2B5EF4-FFF2-40B4-BE49-F238E27FC236}">
                <a16:creationId xmlns:a16="http://schemas.microsoft.com/office/drawing/2014/main" id="{9CEB631C-DE28-39E5-F0A2-A5B2AAE6B112}"/>
              </a:ext>
            </a:extLst>
          </p:cNvPr>
          <p:cNvSpPr/>
          <p:nvPr/>
        </p:nvSpPr>
        <p:spPr>
          <a:xfrm>
            <a:off x="1779165" y="3751676"/>
            <a:ext cx="10412835" cy="363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952" b="1" dirty="0">
              <a:solidFill>
                <a:srgbClr val="000000"/>
              </a:solidFill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F39736FB-02A2-9BE2-442A-2685FA2133EC}"/>
              </a:ext>
            </a:extLst>
          </p:cNvPr>
          <p:cNvSpPr txBox="1"/>
          <p:nvPr/>
        </p:nvSpPr>
        <p:spPr>
          <a:xfrm>
            <a:off x="1514415" y="175836"/>
            <a:ext cx="1966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MAIN AUDITORIUM 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F419EBA5-008E-E7BA-6E1D-5C079033A69A}"/>
              </a:ext>
            </a:extLst>
          </p:cNvPr>
          <p:cNvSpPr txBox="1"/>
          <p:nvPr/>
        </p:nvSpPr>
        <p:spPr>
          <a:xfrm>
            <a:off x="5874691" y="116109"/>
            <a:ext cx="2499132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DIGITAL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MARKETING PLANET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3D1A6902-5F0E-A872-F917-F2F5238C35E2}"/>
              </a:ext>
            </a:extLst>
          </p:cNvPr>
          <p:cNvSpPr txBox="1"/>
          <p:nvPr/>
        </p:nvSpPr>
        <p:spPr>
          <a:xfrm>
            <a:off x="7878262" y="133131"/>
            <a:ext cx="1421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ESPAÑA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PYME DIGITAL 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9F2BC401-CF40-13EE-0721-C781CB9FDE95}"/>
              </a:ext>
            </a:extLst>
          </p:cNvPr>
          <p:cNvSpPr txBox="1"/>
          <p:nvPr/>
        </p:nvSpPr>
        <p:spPr>
          <a:xfrm>
            <a:off x="4682844" y="598363"/>
            <a:ext cx="1597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AI TECH FUTURE</a:t>
            </a:r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id="{5E071CEB-DA86-454F-3A28-A5BFBE8E8295}"/>
              </a:ext>
            </a:extLst>
          </p:cNvPr>
          <p:cNvSpPr txBox="1"/>
          <p:nvPr/>
        </p:nvSpPr>
        <p:spPr>
          <a:xfrm>
            <a:off x="6436221" y="526481"/>
            <a:ext cx="137211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SOCIAL PLATFORMS AND DIGITAL RIGHTS</a:t>
            </a: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08C2DFDA-9790-2C58-0865-64FA5176644A}"/>
              </a:ext>
            </a:extLst>
          </p:cNvPr>
          <p:cNvSpPr txBox="1"/>
          <p:nvPr/>
        </p:nvSpPr>
        <p:spPr>
          <a:xfrm>
            <a:off x="7901567" y="604847"/>
            <a:ext cx="1327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HR SUMMIT</a:t>
            </a:r>
          </a:p>
        </p:txBody>
      </p:sp>
      <p:sp>
        <p:nvSpPr>
          <p:cNvPr id="186" name="CuadroTexto 185">
            <a:extLst>
              <a:ext uri="{FF2B5EF4-FFF2-40B4-BE49-F238E27FC236}">
                <a16:creationId xmlns:a16="http://schemas.microsoft.com/office/drawing/2014/main" id="{D4130BCA-7608-F6F5-4832-AD685955A545}"/>
              </a:ext>
            </a:extLst>
          </p:cNvPr>
          <p:cNvSpPr txBox="1"/>
          <p:nvPr/>
        </p:nvSpPr>
        <p:spPr>
          <a:xfrm>
            <a:off x="7785056" y="2144474"/>
            <a:ext cx="1672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pt-BR" sz="800" b="1" dirty="0">
                <a:solidFill>
                  <a:schemeClr val="bg1"/>
                </a:solidFill>
              </a:rPr>
              <a:t>TALENT MARKETPLACE</a:t>
            </a:r>
            <a:endParaRPr lang="ca-ES" sz="800" b="1" dirty="0">
              <a:solidFill>
                <a:schemeClr val="bg1"/>
              </a:solidFill>
            </a:endParaRPr>
          </a:p>
        </p:txBody>
      </p:sp>
      <p:sp>
        <p:nvSpPr>
          <p:cNvPr id="192" name="CuadroTexto 191">
            <a:extLst>
              <a:ext uri="{FF2B5EF4-FFF2-40B4-BE49-F238E27FC236}">
                <a16:creationId xmlns:a16="http://schemas.microsoft.com/office/drawing/2014/main" id="{76DDEDE4-0DB3-671D-FD69-9279AD818FB9}"/>
              </a:ext>
            </a:extLst>
          </p:cNvPr>
          <p:cNvSpPr txBox="1"/>
          <p:nvPr/>
        </p:nvSpPr>
        <p:spPr>
          <a:xfrm>
            <a:off x="3065096" y="545709"/>
            <a:ext cx="1827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00" b="1" dirty="0">
                <a:solidFill>
                  <a:schemeClr val="bg1"/>
                </a:solidFill>
              </a:rPr>
              <a:t>FORO DE MODERNIZACION Y DIGITALIZACION DE LAS AAPP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C063EE-3B3D-4AF0-C44C-AC88659C51E7}"/>
              </a:ext>
            </a:extLst>
          </p:cNvPr>
          <p:cNvSpPr txBox="1"/>
          <p:nvPr/>
        </p:nvSpPr>
        <p:spPr>
          <a:xfrm>
            <a:off x="433260" y="874951"/>
            <a:ext cx="1966310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952" b="1" dirty="0"/>
              <a:t>10.00 h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356C84-1379-9394-6170-D23B690A09B5}"/>
              </a:ext>
            </a:extLst>
          </p:cNvPr>
          <p:cNvSpPr txBox="1"/>
          <p:nvPr/>
        </p:nvSpPr>
        <p:spPr>
          <a:xfrm>
            <a:off x="435017" y="3805158"/>
            <a:ext cx="1966310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952" b="1" dirty="0"/>
              <a:t>14.00 h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539651A-5908-980C-DFCE-FA7F9C2FA3B6}"/>
              </a:ext>
            </a:extLst>
          </p:cNvPr>
          <p:cNvSpPr/>
          <p:nvPr/>
        </p:nvSpPr>
        <p:spPr>
          <a:xfrm>
            <a:off x="1763177" y="553966"/>
            <a:ext cx="1421027" cy="286858"/>
          </a:xfrm>
          <a:prstGeom prst="roundRect">
            <a:avLst/>
          </a:prstGeom>
          <a:solidFill>
            <a:srgbClr val="015A92"/>
          </a:solidFill>
          <a:ln w="38100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952" b="1" dirty="0">
              <a:solidFill>
                <a:srgbClr val="0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BFDE0D-F683-BB54-D83C-A8B0FAACE51A}"/>
              </a:ext>
            </a:extLst>
          </p:cNvPr>
          <p:cNvSpPr txBox="1"/>
          <p:nvPr/>
        </p:nvSpPr>
        <p:spPr>
          <a:xfrm>
            <a:off x="1731325" y="511247"/>
            <a:ext cx="147749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CEO &amp; 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LEADERSHIP SUMMIT</a:t>
            </a:r>
          </a:p>
        </p:txBody>
      </p:sp>
      <p:sp>
        <p:nvSpPr>
          <p:cNvPr id="196" name="object 83">
            <a:extLst>
              <a:ext uri="{FF2B5EF4-FFF2-40B4-BE49-F238E27FC236}">
                <a16:creationId xmlns:a16="http://schemas.microsoft.com/office/drawing/2014/main" id="{E91823F8-01FE-DD19-3F4B-72A91555C506}"/>
              </a:ext>
            </a:extLst>
          </p:cNvPr>
          <p:cNvSpPr/>
          <p:nvPr/>
        </p:nvSpPr>
        <p:spPr>
          <a:xfrm>
            <a:off x="9521600" y="543950"/>
            <a:ext cx="1504094" cy="322377"/>
          </a:xfrm>
          <a:custGeom>
            <a:avLst/>
            <a:gdLst/>
            <a:ahLst/>
            <a:cxnLst/>
            <a:rect l="l" t="t" r="r" b="b"/>
            <a:pathLst>
              <a:path w="1421129" h="315595">
                <a:moveTo>
                  <a:pt x="0" y="52501"/>
                </a:moveTo>
                <a:lnTo>
                  <a:pt x="4126" y="32066"/>
                </a:lnTo>
                <a:lnTo>
                  <a:pt x="15378" y="15378"/>
                </a:lnTo>
                <a:lnTo>
                  <a:pt x="32066" y="4126"/>
                </a:lnTo>
                <a:lnTo>
                  <a:pt x="52501" y="0"/>
                </a:lnTo>
                <a:lnTo>
                  <a:pt x="1368526" y="0"/>
                </a:lnTo>
                <a:lnTo>
                  <a:pt x="1388961" y="4126"/>
                </a:lnTo>
                <a:lnTo>
                  <a:pt x="1405650" y="15378"/>
                </a:lnTo>
                <a:lnTo>
                  <a:pt x="1416902" y="32066"/>
                </a:lnTo>
                <a:lnTo>
                  <a:pt x="1421028" y="52501"/>
                </a:lnTo>
                <a:lnTo>
                  <a:pt x="1421028" y="262509"/>
                </a:lnTo>
                <a:lnTo>
                  <a:pt x="1416902" y="282951"/>
                </a:lnTo>
                <a:lnTo>
                  <a:pt x="1405650" y="299643"/>
                </a:lnTo>
                <a:lnTo>
                  <a:pt x="1388961" y="310897"/>
                </a:lnTo>
                <a:lnTo>
                  <a:pt x="1368526" y="315023"/>
                </a:lnTo>
                <a:lnTo>
                  <a:pt x="52501" y="315023"/>
                </a:lnTo>
                <a:lnTo>
                  <a:pt x="32066" y="310897"/>
                </a:lnTo>
                <a:lnTo>
                  <a:pt x="15378" y="299643"/>
                </a:lnTo>
                <a:lnTo>
                  <a:pt x="4126" y="282951"/>
                </a:lnTo>
                <a:lnTo>
                  <a:pt x="0" y="262509"/>
                </a:lnTo>
                <a:lnTo>
                  <a:pt x="0" y="52501"/>
                </a:lnTo>
                <a:close/>
              </a:path>
            </a:pathLst>
          </a:custGeom>
          <a:solidFill>
            <a:srgbClr val="001F5F"/>
          </a:solidFill>
          <a:ln w="285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86">
            <a:extLst>
              <a:ext uri="{FF2B5EF4-FFF2-40B4-BE49-F238E27FC236}">
                <a16:creationId xmlns:a16="http://schemas.microsoft.com/office/drawing/2014/main" id="{DD4F817E-48FB-EAA8-BD95-F4B6354A2CE0}"/>
              </a:ext>
            </a:extLst>
          </p:cNvPr>
          <p:cNvSpPr/>
          <p:nvPr/>
        </p:nvSpPr>
        <p:spPr>
          <a:xfrm>
            <a:off x="9526007" y="940351"/>
            <a:ext cx="1478280" cy="2750366"/>
          </a:xfrm>
          <a:custGeom>
            <a:avLst/>
            <a:gdLst/>
            <a:ahLst/>
            <a:cxnLst/>
            <a:rect l="l" t="t" r="r" b="b"/>
            <a:pathLst>
              <a:path w="1478279" h="2552700">
                <a:moveTo>
                  <a:pt x="0" y="246316"/>
                </a:moveTo>
                <a:lnTo>
                  <a:pt x="5004" y="196673"/>
                </a:lnTo>
                <a:lnTo>
                  <a:pt x="19357" y="150436"/>
                </a:lnTo>
                <a:lnTo>
                  <a:pt x="42068" y="108596"/>
                </a:lnTo>
                <a:lnTo>
                  <a:pt x="72147" y="72142"/>
                </a:lnTo>
                <a:lnTo>
                  <a:pt x="108601" y="42065"/>
                </a:lnTo>
                <a:lnTo>
                  <a:pt x="150442" y="19355"/>
                </a:lnTo>
                <a:lnTo>
                  <a:pt x="196677" y="5004"/>
                </a:lnTo>
                <a:lnTo>
                  <a:pt x="246316" y="0"/>
                </a:lnTo>
                <a:lnTo>
                  <a:pt x="1231569" y="0"/>
                </a:lnTo>
                <a:lnTo>
                  <a:pt x="1281212" y="5004"/>
                </a:lnTo>
                <a:lnTo>
                  <a:pt x="1327449" y="19355"/>
                </a:lnTo>
                <a:lnTo>
                  <a:pt x="1369290" y="42065"/>
                </a:lnTo>
                <a:lnTo>
                  <a:pt x="1405743" y="72142"/>
                </a:lnTo>
                <a:lnTo>
                  <a:pt x="1435820" y="108596"/>
                </a:lnTo>
                <a:lnTo>
                  <a:pt x="1458530" y="150436"/>
                </a:lnTo>
                <a:lnTo>
                  <a:pt x="1472882" y="196673"/>
                </a:lnTo>
                <a:lnTo>
                  <a:pt x="1477886" y="246316"/>
                </a:lnTo>
                <a:lnTo>
                  <a:pt x="1477886" y="2306167"/>
                </a:lnTo>
                <a:lnTo>
                  <a:pt x="1472882" y="2355806"/>
                </a:lnTo>
                <a:lnTo>
                  <a:pt x="1458530" y="2402042"/>
                </a:lnTo>
                <a:lnTo>
                  <a:pt x="1435820" y="2443882"/>
                </a:lnTo>
                <a:lnTo>
                  <a:pt x="1405743" y="2480336"/>
                </a:lnTo>
                <a:lnTo>
                  <a:pt x="1369290" y="2510415"/>
                </a:lnTo>
                <a:lnTo>
                  <a:pt x="1327449" y="2533126"/>
                </a:lnTo>
                <a:lnTo>
                  <a:pt x="1281212" y="2547479"/>
                </a:lnTo>
                <a:lnTo>
                  <a:pt x="1231569" y="2552484"/>
                </a:lnTo>
                <a:lnTo>
                  <a:pt x="246316" y="2552484"/>
                </a:lnTo>
                <a:lnTo>
                  <a:pt x="196677" y="2547479"/>
                </a:lnTo>
                <a:lnTo>
                  <a:pt x="150442" y="2533126"/>
                </a:lnTo>
                <a:lnTo>
                  <a:pt x="108601" y="2510415"/>
                </a:lnTo>
                <a:lnTo>
                  <a:pt x="72147" y="2480336"/>
                </a:lnTo>
                <a:lnTo>
                  <a:pt x="42068" y="2443882"/>
                </a:lnTo>
                <a:lnTo>
                  <a:pt x="19357" y="2402042"/>
                </a:lnTo>
                <a:lnTo>
                  <a:pt x="5004" y="2355806"/>
                </a:lnTo>
                <a:lnTo>
                  <a:pt x="0" y="2306167"/>
                </a:lnTo>
                <a:lnTo>
                  <a:pt x="0" y="246316"/>
                </a:lnTo>
                <a:close/>
              </a:path>
            </a:pathLst>
          </a:custGeom>
          <a:ln w="28574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16">
            <a:extLst>
              <a:ext uri="{FF2B5EF4-FFF2-40B4-BE49-F238E27FC236}">
                <a16:creationId xmlns:a16="http://schemas.microsoft.com/office/drawing/2014/main" id="{EEA299A6-5224-9C46-526F-AC7B5554F390}"/>
              </a:ext>
            </a:extLst>
          </p:cNvPr>
          <p:cNvSpPr/>
          <p:nvPr/>
        </p:nvSpPr>
        <p:spPr>
          <a:xfrm>
            <a:off x="9589779" y="1443946"/>
            <a:ext cx="1357630" cy="911812"/>
          </a:xfrm>
          <a:custGeom>
            <a:avLst/>
            <a:gdLst/>
            <a:ahLst/>
            <a:cxnLst/>
            <a:rect l="l" t="t" r="r" b="b"/>
            <a:pathLst>
              <a:path w="1357629" h="589914">
                <a:moveTo>
                  <a:pt x="0" y="98272"/>
                </a:moveTo>
                <a:lnTo>
                  <a:pt x="7721" y="60023"/>
                </a:lnTo>
                <a:lnTo>
                  <a:pt x="28781" y="28786"/>
                </a:lnTo>
                <a:lnTo>
                  <a:pt x="60018" y="7723"/>
                </a:lnTo>
                <a:lnTo>
                  <a:pt x="98272" y="0"/>
                </a:lnTo>
                <a:lnTo>
                  <a:pt x="1258989" y="0"/>
                </a:lnTo>
                <a:lnTo>
                  <a:pt x="1297238" y="7723"/>
                </a:lnTo>
                <a:lnTo>
                  <a:pt x="1328475" y="28786"/>
                </a:lnTo>
                <a:lnTo>
                  <a:pt x="1349537" y="60023"/>
                </a:lnTo>
                <a:lnTo>
                  <a:pt x="1357261" y="98272"/>
                </a:lnTo>
                <a:lnTo>
                  <a:pt x="1357261" y="491337"/>
                </a:lnTo>
                <a:lnTo>
                  <a:pt x="1349537" y="529584"/>
                </a:lnTo>
                <a:lnTo>
                  <a:pt x="1328475" y="560817"/>
                </a:lnTo>
                <a:lnTo>
                  <a:pt x="1297238" y="581875"/>
                </a:lnTo>
                <a:lnTo>
                  <a:pt x="1258989" y="589597"/>
                </a:lnTo>
                <a:lnTo>
                  <a:pt x="98272" y="589597"/>
                </a:lnTo>
                <a:lnTo>
                  <a:pt x="60018" y="581875"/>
                </a:lnTo>
                <a:lnTo>
                  <a:pt x="28781" y="560817"/>
                </a:lnTo>
                <a:lnTo>
                  <a:pt x="7721" y="529584"/>
                </a:lnTo>
                <a:lnTo>
                  <a:pt x="0" y="491337"/>
                </a:lnTo>
                <a:lnTo>
                  <a:pt x="0" y="98272"/>
                </a:lnTo>
                <a:close/>
              </a:path>
            </a:pathLst>
          </a:custGeom>
          <a:ln w="28575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6">
            <a:extLst>
              <a:ext uri="{FF2B5EF4-FFF2-40B4-BE49-F238E27FC236}">
                <a16:creationId xmlns:a16="http://schemas.microsoft.com/office/drawing/2014/main" id="{D732CE76-9361-9D6D-D8D3-CFEAE7389086}"/>
              </a:ext>
            </a:extLst>
          </p:cNvPr>
          <p:cNvSpPr txBox="1"/>
          <p:nvPr/>
        </p:nvSpPr>
        <p:spPr>
          <a:xfrm>
            <a:off x="9767870" y="1529070"/>
            <a:ext cx="101155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Gotham"/>
                <a:cs typeface="Gotham"/>
              </a:rPr>
              <a:t>The</a:t>
            </a:r>
            <a:r>
              <a:rPr sz="1050" b="1" spc="-5" dirty="0">
                <a:latin typeface="Gotham"/>
                <a:cs typeface="Gotham"/>
              </a:rPr>
              <a:t> </a:t>
            </a:r>
            <a:r>
              <a:rPr sz="1050" b="1" dirty="0">
                <a:latin typeface="Gotham"/>
                <a:cs typeface="Gotham"/>
              </a:rPr>
              <a:t>Scale-</a:t>
            </a:r>
            <a:r>
              <a:rPr sz="1050" b="1" spc="-25" dirty="0">
                <a:latin typeface="Gotham"/>
                <a:cs typeface="Gotham"/>
              </a:rPr>
              <a:t>Up! </a:t>
            </a:r>
            <a:r>
              <a:rPr sz="1050" b="1" dirty="0">
                <a:latin typeface="Gotham"/>
                <a:cs typeface="Gotham"/>
              </a:rPr>
              <a:t>World</a:t>
            </a:r>
            <a:r>
              <a:rPr sz="1050" b="1" spc="-40" dirty="0">
                <a:latin typeface="Gotham"/>
                <a:cs typeface="Gotham"/>
              </a:rPr>
              <a:t> </a:t>
            </a:r>
            <a:r>
              <a:rPr sz="1050" b="1" spc="-10" dirty="0">
                <a:latin typeface="Gotham"/>
                <a:cs typeface="Gotham"/>
              </a:rPr>
              <a:t>Summit </a:t>
            </a:r>
            <a:r>
              <a:rPr sz="1050" b="1" dirty="0">
                <a:latin typeface="Gotham"/>
                <a:cs typeface="Gotham"/>
              </a:rPr>
              <a:t>&amp;</a:t>
            </a:r>
            <a:r>
              <a:rPr sz="1050" b="1" spc="-15" dirty="0">
                <a:latin typeface="Gotham"/>
                <a:cs typeface="Gotham"/>
              </a:rPr>
              <a:t> </a:t>
            </a:r>
            <a:r>
              <a:rPr sz="1050" b="1" spc="-10" dirty="0">
                <a:latin typeface="Gotham"/>
                <a:cs typeface="Gotham"/>
              </a:rPr>
              <a:t>Awards ceremony</a:t>
            </a:r>
            <a:endParaRPr sz="1050" dirty="0">
              <a:latin typeface="Gotham"/>
              <a:cs typeface="Gotham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6DAA75A-39B0-86C1-7127-93F96A4F4117}"/>
              </a:ext>
            </a:extLst>
          </p:cNvPr>
          <p:cNvSpPr txBox="1"/>
          <p:nvPr/>
        </p:nvSpPr>
        <p:spPr>
          <a:xfrm>
            <a:off x="1833371" y="3747271"/>
            <a:ext cx="10283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/>
              <a:t>CLOSING PARTY &amp; COCKTAIL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92C23EF5-7DA9-8EF7-6EC7-B9AFA19A9154}"/>
              </a:ext>
            </a:extLst>
          </p:cNvPr>
          <p:cNvSpPr/>
          <p:nvPr/>
        </p:nvSpPr>
        <p:spPr>
          <a:xfrm>
            <a:off x="3272055" y="942053"/>
            <a:ext cx="1413266" cy="4547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650" b="1" dirty="0">
              <a:solidFill>
                <a:srgbClr val="000000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6EE1363C-A922-6BFD-DAE7-C46C1DB1980F}"/>
              </a:ext>
            </a:extLst>
          </p:cNvPr>
          <p:cNvSpPr/>
          <p:nvPr/>
        </p:nvSpPr>
        <p:spPr>
          <a:xfrm>
            <a:off x="4782821" y="940649"/>
            <a:ext cx="1421027" cy="4641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THE FUTURE OF INTELLIGENCE: AI AND QUANTUM COMPUTING IN BUSINESS 2025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6F7CFA18-DA9E-8D73-AA54-BFE0E867AC4D}"/>
              </a:ext>
            </a:extLst>
          </p:cNvPr>
          <p:cNvSpPr/>
          <p:nvPr/>
        </p:nvSpPr>
        <p:spPr>
          <a:xfrm>
            <a:off x="4772753" y="1476584"/>
            <a:ext cx="1421027" cy="4448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99B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" b="1" dirty="0">
                <a:solidFill>
                  <a:schemeClr val="tx1"/>
                </a:solidFill>
              </a:rPr>
              <a:t>BEYOND AUTOMATION: EDGE AI AND HUMAN AUGMENTATION FOR A CONNECTED FUTURE</a:t>
            </a:r>
            <a:endParaRPr lang="ca-ES" sz="650" b="1" dirty="0">
              <a:solidFill>
                <a:schemeClr val="tx1"/>
              </a:solidFill>
            </a:endParaRP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73C8E6DE-8D74-0C86-4888-68F3FD942CB5}"/>
              </a:ext>
            </a:extLst>
          </p:cNvPr>
          <p:cNvSpPr/>
          <p:nvPr/>
        </p:nvSpPr>
        <p:spPr>
          <a:xfrm>
            <a:off x="7895922" y="2563246"/>
            <a:ext cx="1421027" cy="5160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50" b="1" dirty="0">
                <a:solidFill>
                  <a:srgbClr val="000000"/>
                </a:solidFill>
              </a:rPr>
              <a:t>CONTRATACIÓN POR HABILIDADES: EL FUTURO MÁS ALLÁ DE LOS TÍTULOS</a:t>
            </a:r>
            <a:endParaRPr lang="ca-ES" sz="650" b="1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2B71661-6BA2-2B5C-6BA6-B745326581A1}"/>
              </a:ext>
            </a:extLst>
          </p:cNvPr>
          <p:cNvSpPr/>
          <p:nvPr/>
        </p:nvSpPr>
        <p:spPr>
          <a:xfrm>
            <a:off x="1754717" y="2811508"/>
            <a:ext cx="1421027" cy="470098"/>
          </a:xfrm>
          <a:prstGeom prst="roundRect">
            <a:avLst/>
          </a:prstGeom>
          <a:noFill/>
          <a:ln w="28575">
            <a:solidFill>
              <a:srgbClr val="015A9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7" b="1" dirty="0"/>
          </a:p>
          <a:p>
            <a:pPr algn="ctr"/>
            <a:endParaRPr lang="en-US" sz="667" b="1" dirty="0"/>
          </a:p>
          <a:p>
            <a:pPr algn="ctr"/>
            <a:endParaRPr lang="en-US" sz="571" b="1" dirty="0"/>
          </a:p>
          <a:p>
            <a:pPr algn="ctr"/>
            <a:endParaRPr lang="ca-ES" sz="571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B2992B-C73A-FACC-39BB-E5C41385300E}"/>
              </a:ext>
            </a:extLst>
          </p:cNvPr>
          <p:cNvSpPr txBox="1"/>
          <p:nvPr/>
        </p:nvSpPr>
        <p:spPr>
          <a:xfrm>
            <a:off x="1809357" y="940351"/>
            <a:ext cx="132677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dirty="0"/>
              <a:t>LEADING INTO THE UNKNOWN: AI, QUANTUM, AND THE VISIONARY CEO</a:t>
            </a:r>
            <a:endParaRPr lang="es-ES" sz="7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7044D5-9392-BBB9-A168-FFCC5BD67DD0}"/>
              </a:ext>
            </a:extLst>
          </p:cNvPr>
          <p:cNvSpPr txBox="1"/>
          <p:nvPr/>
        </p:nvSpPr>
        <p:spPr>
          <a:xfrm>
            <a:off x="1825285" y="1473182"/>
            <a:ext cx="131033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dirty="0"/>
              <a:t>BIAS IN AI: STRATEGIES FOR FAIR AND INCLUSIVE ALGORITHMS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BFB89B3-B35D-4DA1-93E3-B499B2A92069}"/>
              </a:ext>
            </a:extLst>
          </p:cNvPr>
          <p:cNvSpPr txBox="1"/>
          <p:nvPr/>
        </p:nvSpPr>
        <p:spPr>
          <a:xfrm>
            <a:off x="1811918" y="2802778"/>
            <a:ext cx="131033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dirty="0"/>
              <a:t>THE FUTURE IS HERE: SHOULD WE FEAR OR EMBRACE BRAIN-CHIP INNOVATION?</a:t>
            </a:r>
            <a:endParaRPr lang="es-ES" sz="7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F700478-44A4-70BC-6280-61C8B3D45410}"/>
              </a:ext>
            </a:extLst>
          </p:cNvPr>
          <p:cNvSpPr txBox="1"/>
          <p:nvPr/>
        </p:nvSpPr>
        <p:spPr>
          <a:xfrm>
            <a:off x="1767707" y="2370042"/>
            <a:ext cx="131033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dirty="0"/>
              <a:t>CYBER RESILIENCE AS A CEO PRIORITY IN THE DIGITAL AGE</a:t>
            </a:r>
            <a:endParaRPr lang="es-ES" sz="7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DE1279E-3F18-61A3-5983-36DE0012C249}"/>
              </a:ext>
            </a:extLst>
          </p:cNvPr>
          <p:cNvSpPr txBox="1"/>
          <p:nvPr/>
        </p:nvSpPr>
        <p:spPr>
          <a:xfrm>
            <a:off x="3215177" y="952060"/>
            <a:ext cx="1548495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/>
              <a:t>BUENAS PRACTICAS EN LA GOBERNANZA DEL DATO Y LA IA EN LAS ADMINISTRACIONES PÚBLICAS</a:t>
            </a:r>
            <a:endParaRPr lang="es-ES" sz="65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A79BAB1-7B40-E178-BABC-F6AA9F8A8CEA}"/>
              </a:ext>
            </a:extLst>
          </p:cNvPr>
          <p:cNvSpPr txBox="1"/>
          <p:nvPr/>
        </p:nvSpPr>
        <p:spPr>
          <a:xfrm>
            <a:off x="3335552" y="1486451"/>
            <a:ext cx="1310339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DIGITALIZACION DE PROCESOS EN LA GESTIÓN DEL EMPLEO PÚBLICO</a:t>
            </a:r>
            <a:endParaRPr lang="es-ES" sz="65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03F74-5E0B-AE32-95CB-6DA534B7A3AC}"/>
              </a:ext>
            </a:extLst>
          </p:cNvPr>
          <p:cNvSpPr txBox="1"/>
          <p:nvPr/>
        </p:nvSpPr>
        <p:spPr>
          <a:xfrm>
            <a:off x="1808615" y="3388846"/>
            <a:ext cx="131033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dirty="0"/>
              <a:t>KEY TAKEWAYS 2025</a:t>
            </a:r>
            <a:endParaRPr lang="es-ES" sz="700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D6E8EC9-68AF-A385-B06C-D8C8006E1774}"/>
              </a:ext>
            </a:extLst>
          </p:cNvPr>
          <p:cNvSpPr txBox="1"/>
          <p:nvPr/>
        </p:nvSpPr>
        <p:spPr>
          <a:xfrm>
            <a:off x="3235570" y="2615301"/>
            <a:ext cx="147828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GESTION DE EMERGENCIAS EN UN CONTEXTO IMPREDECIBLE: CASOS DE EXITO</a:t>
            </a:r>
            <a:endParaRPr lang="es-ES" sz="65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D605B17-148A-D3AF-E1A4-F10A8E30C21F}"/>
              </a:ext>
            </a:extLst>
          </p:cNvPr>
          <p:cNvSpPr txBox="1"/>
          <p:nvPr/>
        </p:nvSpPr>
        <p:spPr>
          <a:xfrm>
            <a:off x="3311279" y="2032301"/>
            <a:ext cx="1310339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QUANTUM COMPUTING EN LA ADMINISTRACIÓN PÚBLICA: EL SIGUIENTE RETO?</a:t>
            </a:r>
            <a:endParaRPr lang="es-ES" sz="65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9B6D9FB-A78E-E3F2-108F-4F8EAF4BEBBB}"/>
              </a:ext>
            </a:extLst>
          </p:cNvPr>
          <p:cNvSpPr txBox="1"/>
          <p:nvPr/>
        </p:nvSpPr>
        <p:spPr>
          <a:xfrm>
            <a:off x="3243123" y="3164925"/>
            <a:ext cx="14782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50" b="1" dirty="0"/>
              <a:t>LA ADOPCION MASIVA DE LA IA: RETOS EN REGULACION Y CIBERSEGURIDAD PARA EL CIUDADANO DIGITAL</a:t>
            </a:r>
            <a:endParaRPr lang="es-ES" sz="650" b="1" dirty="0"/>
          </a:p>
        </p:txBody>
      </p:sp>
      <p:grpSp>
        <p:nvGrpSpPr>
          <p:cNvPr id="9" name="object 58">
            <a:extLst>
              <a:ext uri="{FF2B5EF4-FFF2-40B4-BE49-F238E27FC236}">
                <a16:creationId xmlns:a16="http://schemas.microsoft.com/office/drawing/2014/main" id="{AA7448DE-50AC-7211-2549-8B6197B16F22}"/>
              </a:ext>
            </a:extLst>
          </p:cNvPr>
          <p:cNvGrpSpPr/>
          <p:nvPr/>
        </p:nvGrpSpPr>
        <p:grpSpPr>
          <a:xfrm>
            <a:off x="0" y="-174661"/>
            <a:ext cx="889635" cy="7032661"/>
            <a:chOff x="0" y="0"/>
            <a:chExt cx="889635" cy="6858000"/>
          </a:xfrm>
        </p:grpSpPr>
        <p:pic>
          <p:nvPicPr>
            <p:cNvPr id="27" name="object 59">
              <a:extLst>
                <a:ext uri="{FF2B5EF4-FFF2-40B4-BE49-F238E27FC236}">
                  <a16:creationId xmlns:a16="http://schemas.microsoft.com/office/drawing/2014/main" id="{54EBF701-1B73-85B9-AC34-6821BA7707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89215" cy="6858000"/>
            </a:xfrm>
            <a:prstGeom prst="rect">
              <a:avLst/>
            </a:prstGeom>
          </p:spPr>
        </p:pic>
        <p:sp>
          <p:nvSpPr>
            <p:cNvPr id="28" name="object 60">
              <a:extLst>
                <a:ext uri="{FF2B5EF4-FFF2-40B4-BE49-F238E27FC236}">
                  <a16:creationId xmlns:a16="http://schemas.microsoft.com/office/drawing/2014/main" id="{BF8F203E-DBC9-1C5A-4C59-5D05616B353C}"/>
                </a:ext>
              </a:extLst>
            </p:cNvPr>
            <p:cNvSpPr/>
            <p:nvPr/>
          </p:nvSpPr>
          <p:spPr>
            <a:xfrm>
              <a:off x="0" y="0"/>
              <a:ext cx="886460" cy="6844665"/>
            </a:xfrm>
            <a:custGeom>
              <a:avLst/>
              <a:gdLst/>
              <a:ahLst/>
              <a:cxnLst/>
              <a:rect l="l" t="t" r="r" b="b"/>
              <a:pathLst>
                <a:path w="886460" h="6844665">
                  <a:moveTo>
                    <a:pt x="886155" y="0"/>
                  </a:moveTo>
                  <a:lnTo>
                    <a:pt x="0" y="0"/>
                  </a:lnTo>
                  <a:lnTo>
                    <a:pt x="0" y="6844334"/>
                  </a:lnTo>
                  <a:lnTo>
                    <a:pt x="886155" y="6844334"/>
                  </a:lnTo>
                  <a:lnTo>
                    <a:pt x="886155" y="0"/>
                  </a:lnTo>
                  <a:close/>
                </a:path>
              </a:pathLst>
            </a:custGeom>
            <a:solidFill>
              <a:srgbClr val="97006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61">
            <a:extLst>
              <a:ext uri="{FF2B5EF4-FFF2-40B4-BE49-F238E27FC236}">
                <a16:creationId xmlns:a16="http://schemas.microsoft.com/office/drawing/2014/main" id="{C021C3E9-9637-47AE-0FC1-F95CDFF3EDF6}"/>
              </a:ext>
            </a:extLst>
          </p:cNvPr>
          <p:cNvSpPr txBox="1"/>
          <p:nvPr/>
        </p:nvSpPr>
        <p:spPr>
          <a:xfrm>
            <a:off x="216902" y="327924"/>
            <a:ext cx="448841" cy="57531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450"/>
              </a:lnSpc>
            </a:pP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THURSDAY</a:t>
            </a:r>
            <a:r>
              <a:rPr sz="3200" b="1" spc="-5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12</a:t>
            </a:r>
            <a:r>
              <a:rPr sz="3150" b="1" baseline="25132" dirty="0">
                <a:solidFill>
                  <a:srgbClr val="FFFFFF"/>
                </a:solidFill>
                <a:latin typeface="Gotham"/>
                <a:cs typeface="Gotham"/>
              </a:rPr>
              <a:t>TH</a:t>
            </a:r>
            <a:r>
              <a:rPr sz="3150" b="1" spc="442" baseline="25132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otham"/>
                <a:cs typeface="Gotham"/>
              </a:rPr>
              <a:t>JUNE</a:t>
            </a:r>
            <a:r>
              <a:rPr sz="3200" b="1" spc="-4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lang="es-ES" sz="3200" b="1" spc="-20" dirty="0">
                <a:solidFill>
                  <a:srgbClr val="FFFFFF"/>
                </a:solidFill>
                <a:latin typeface="Gotham"/>
                <a:cs typeface="Gotham"/>
              </a:rPr>
              <a:t>2025</a:t>
            </a:r>
            <a:endParaRPr sz="3200" dirty="0">
              <a:latin typeface="Gotham"/>
              <a:cs typeface="Gotham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E024C85-9CAA-29D5-DF67-73199E3174C2}"/>
              </a:ext>
            </a:extLst>
          </p:cNvPr>
          <p:cNvSpPr txBox="1"/>
          <p:nvPr/>
        </p:nvSpPr>
        <p:spPr>
          <a:xfrm>
            <a:off x="3310218" y="170784"/>
            <a:ext cx="13055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AUDITORIUM 2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INDUSTRY FORUMS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9B4047-9D0C-5557-E654-F88E307A37D4}"/>
              </a:ext>
            </a:extLst>
          </p:cNvPr>
          <p:cNvSpPr txBox="1"/>
          <p:nvPr/>
        </p:nvSpPr>
        <p:spPr>
          <a:xfrm>
            <a:off x="4645891" y="165613"/>
            <a:ext cx="1558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AUDITORIUM 3</a:t>
            </a:r>
          </a:p>
          <a:p>
            <a:pPr algn="ctr">
              <a:tabLst>
                <a:tab pos="1152170" algn="l"/>
                <a:tab pos="2436642" algn="l"/>
              </a:tabLst>
            </a:pPr>
            <a:r>
              <a:rPr lang="ca-ES" sz="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TECH SERIES/C-LEVEL AGENDAS</a:t>
            </a:r>
          </a:p>
          <a:p>
            <a:pPr algn="ctr">
              <a:tabLst>
                <a:tab pos="1152170" algn="l"/>
                <a:tab pos="2436642" algn="l"/>
              </a:tabLst>
            </a:pPr>
            <a:endParaRPr lang="ca-ES" sz="1000" b="1" dirty="0">
              <a:solidFill>
                <a:schemeClr val="tx1">
                  <a:lumMod val="85000"/>
                  <a:lumOff val="15000"/>
                </a:schemeClr>
              </a:solidFill>
              <a:latin typeface="Gotham Narrow Book" pitchFamily="50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9DA0F2B-D4BB-0523-F45C-05B769816D1A}"/>
              </a:ext>
            </a:extLst>
          </p:cNvPr>
          <p:cNvSpPr txBox="1"/>
          <p:nvPr/>
        </p:nvSpPr>
        <p:spPr>
          <a:xfrm>
            <a:off x="9370807" y="120626"/>
            <a:ext cx="1818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Narrow Book" pitchFamily="50" charset="0"/>
              </a:rPr>
              <a:t>BLUE &amp; GREEN INNOVATION THEATERS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D480AAD-B364-9D8B-7922-ABB18ACECDA7}"/>
              </a:ext>
            </a:extLst>
          </p:cNvPr>
          <p:cNvSpPr txBox="1"/>
          <p:nvPr/>
        </p:nvSpPr>
        <p:spPr>
          <a:xfrm>
            <a:off x="9616629" y="602016"/>
            <a:ext cx="1327169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857" b="1" dirty="0">
                <a:solidFill>
                  <a:schemeClr val="bg1"/>
                </a:solidFill>
              </a:rPr>
              <a:t>INNOVATION</a:t>
            </a: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A7094255-4FD2-A12E-3A3C-FFA7BF270973}"/>
              </a:ext>
            </a:extLst>
          </p:cNvPr>
          <p:cNvSpPr/>
          <p:nvPr/>
        </p:nvSpPr>
        <p:spPr>
          <a:xfrm>
            <a:off x="1754717" y="1954099"/>
            <a:ext cx="1412855" cy="363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952" b="1" dirty="0">
              <a:solidFill>
                <a:srgbClr val="000000"/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FF9AC8D-6A86-5305-68EE-522966199FD2}"/>
              </a:ext>
            </a:extLst>
          </p:cNvPr>
          <p:cNvSpPr txBox="1"/>
          <p:nvPr/>
        </p:nvSpPr>
        <p:spPr>
          <a:xfrm>
            <a:off x="1877302" y="2009524"/>
            <a:ext cx="1157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/>
              <a:t>COFFEE BREAK</a:t>
            </a: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DB21867C-24DA-D9AE-D768-972DF05E594E}"/>
              </a:ext>
            </a:extLst>
          </p:cNvPr>
          <p:cNvSpPr/>
          <p:nvPr/>
        </p:nvSpPr>
        <p:spPr>
          <a:xfrm>
            <a:off x="4774222" y="2049544"/>
            <a:ext cx="1412855" cy="363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952" b="1" dirty="0">
              <a:solidFill>
                <a:srgbClr val="000000"/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CCF8AA59-07A1-E9E4-4FF0-2C4ECBE54A53}"/>
              </a:ext>
            </a:extLst>
          </p:cNvPr>
          <p:cNvSpPr txBox="1"/>
          <p:nvPr/>
        </p:nvSpPr>
        <p:spPr>
          <a:xfrm>
            <a:off x="4896807" y="2104969"/>
            <a:ext cx="1157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52170" algn="l"/>
                <a:tab pos="2436642" algn="l"/>
              </a:tabLst>
            </a:pPr>
            <a:r>
              <a:rPr lang="ca-ES" sz="1000" b="1" dirty="0"/>
              <a:t>COFFEE BREAK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FB6E8141-2FBF-20BF-71E6-C7C5DC4FDD97}"/>
              </a:ext>
            </a:extLst>
          </p:cNvPr>
          <p:cNvSpPr/>
          <p:nvPr/>
        </p:nvSpPr>
        <p:spPr>
          <a:xfrm>
            <a:off x="1808615" y="3805158"/>
            <a:ext cx="10307849" cy="2339456"/>
          </a:xfrm>
          <a:prstGeom prst="roundRect">
            <a:avLst/>
          </a:prstGeom>
          <a:solidFill>
            <a:srgbClr val="D52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CLOSING PARTY</a:t>
            </a:r>
          </a:p>
          <a:p>
            <a:pPr algn="ctr"/>
            <a:r>
              <a:rPr lang="es-ES" dirty="0"/>
              <a:t>&amp;</a:t>
            </a:r>
          </a:p>
          <a:p>
            <a:pPr algn="ctr"/>
            <a:r>
              <a:rPr lang="es-ES" dirty="0"/>
              <a:t>COCKTAIL</a:t>
            </a:r>
          </a:p>
        </p:txBody>
      </p:sp>
    </p:spTree>
    <p:extLst>
      <p:ext uri="{BB962C8B-B14F-4D97-AF65-F5344CB8AC3E}">
        <p14:creationId xmlns:p14="http://schemas.microsoft.com/office/powerpoint/2010/main" val="1638861704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7772</TotalTime>
  <Words>1473</Words>
  <Application>Microsoft Office PowerPoint</Application>
  <PresentationFormat>Panorámica</PresentationFormat>
  <Paragraphs>262</Paragraphs>
  <Slides>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</vt:i4>
      </vt:variant>
    </vt:vector>
  </HeadingPairs>
  <TitlesOfParts>
    <vt:vector size="10" baseType="lpstr">
      <vt:lpstr>Aptos</vt:lpstr>
      <vt:lpstr>Arial</vt:lpstr>
      <vt:lpstr>Gotham</vt:lpstr>
      <vt:lpstr>Gotham Narrow Book</vt:lpstr>
      <vt:lpstr>2_Tema de Office</vt:lpstr>
      <vt:lpstr>3_Tema de Office</vt:lpstr>
      <vt:lpstr>1_Tema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Nerea Estorach</dc:creator>
  <cp:lastModifiedBy>Nerea Estorach</cp:lastModifiedBy>
  <cp:revision>42</cp:revision>
  <dcterms:created xsi:type="dcterms:W3CDTF">2024-11-07T10:52:56Z</dcterms:created>
  <dcterms:modified xsi:type="dcterms:W3CDTF">2024-11-25T12:27:21Z</dcterms:modified>
</cp:coreProperties>
</file>